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2" r:id="rId3"/>
    <p:sldId id="257" r:id="rId4"/>
    <p:sldId id="260" r:id="rId5"/>
    <p:sldId id="258" r:id="rId6"/>
    <p:sldId id="262" r:id="rId7"/>
    <p:sldId id="259" r:id="rId8"/>
    <p:sldId id="261" r:id="rId9"/>
    <p:sldId id="263" r:id="rId10"/>
    <p:sldId id="271" r:id="rId11"/>
    <p:sldId id="264" r:id="rId12"/>
    <p:sldId id="265" r:id="rId13"/>
    <p:sldId id="266" r:id="rId14"/>
    <p:sldId id="267" r:id="rId15"/>
    <p:sldId id="268" r:id="rId16"/>
    <p:sldId id="269" r:id="rId17"/>
    <p:sldId id="270"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60" d="100"/>
          <a:sy n="160" d="100"/>
        </p:scale>
        <p:origin x="260" y="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jpg>
</file>

<file path=ppt/media/image7.jp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2025-06-17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2025-06-17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2025-06-17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2025-06-17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2025-06-17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2025-06-17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2025-06-17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2025-06-17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2025-06-17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2025-06-17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2025-06-17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2025-06-17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code.visualstudio.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svg"/><Relationship Id="rId2" Type="http://schemas.openxmlformats.org/officeDocument/2006/relationships/image" Target="../media/image6.jp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jp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2C3685-34F6-444E-F98A-3BE7C570AE71}"/>
              </a:ext>
            </a:extLst>
          </p:cNvPr>
          <p:cNvSpPr>
            <a:spLocks noGrp="1"/>
          </p:cNvSpPr>
          <p:nvPr>
            <p:ph type="ctrTitle"/>
          </p:nvPr>
        </p:nvSpPr>
        <p:spPr/>
        <p:txBody>
          <a:bodyPr>
            <a:normAutofit/>
          </a:bodyPr>
          <a:lstStyle/>
          <a:p>
            <a:r>
              <a:rPr lang="da-DK" altLang="zh-CN" b="1" i="0" dirty="0">
                <a:solidFill>
                  <a:srgbClr val="404040"/>
                </a:solidFill>
                <a:effectLst/>
                <a:latin typeface="Arial" panose="020B0604020202020204" pitchFamily="34" charset="0"/>
                <a:cs typeface="Arial" panose="020B0604020202020204" pitchFamily="34" charset="0"/>
              </a:rPr>
              <a:t>Instructions on Data and Code Usage</a:t>
            </a:r>
            <a:endParaRPr lang="zh-CN" altLang="en-US" dirty="0">
              <a:latin typeface="Arial" panose="020B0604020202020204" pitchFamily="34" charset="0"/>
              <a:cs typeface="Arial" panose="020B0604020202020204" pitchFamily="34" charset="0"/>
            </a:endParaRPr>
          </a:p>
        </p:txBody>
      </p:sp>
      <p:sp>
        <p:nvSpPr>
          <p:cNvPr id="3" name="副标题 2">
            <a:extLst>
              <a:ext uri="{FF2B5EF4-FFF2-40B4-BE49-F238E27FC236}">
                <a16:creationId xmlns:a16="http://schemas.microsoft.com/office/drawing/2014/main" id="{81C9A2F3-9F01-7087-6453-34EC48481B9D}"/>
              </a:ext>
            </a:extLst>
          </p:cNvPr>
          <p:cNvSpPr>
            <a:spLocks noGrp="1"/>
          </p:cNvSpPr>
          <p:nvPr>
            <p:ph type="subTitle" idx="1"/>
          </p:nvPr>
        </p:nvSpPr>
        <p:spPr/>
        <p:txBody>
          <a:bodyPr>
            <a:normAutofit fontScale="92500" lnSpcReduction="20000"/>
          </a:bodyPr>
          <a:lstStyle/>
          <a:p>
            <a:r>
              <a:rPr lang="en-US" altLang="zh-CN" sz="2800" dirty="0"/>
              <a:t>Jiapeng Yin</a:t>
            </a:r>
          </a:p>
          <a:p>
            <a:r>
              <a:rPr lang="en-US" altLang="zh-CN" sz="2800" dirty="0"/>
              <a:t>Jiapeng.yin@lglab.ac.cn</a:t>
            </a:r>
          </a:p>
          <a:p>
            <a:r>
              <a:rPr lang="en-US" altLang="zh-CN" sz="2800"/>
              <a:t>Lingang Laboratory, Shanghai, China</a:t>
            </a:r>
            <a:endParaRPr lang="en-US" altLang="zh-CN" sz="2800" dirty="0"/>
          </a:p>
          <a:p>
            <a:r>
              <a:rPr lang="en-US" altLang="zh-CN" sz="2800" dirty="0"/>
              <a:t>2025-06-17</a:t>
            </a:r>
            <a:endParaRPr lang="zh-CN" altLang="en-US" sz="2800" dirty="0"/>
          </a:p>
        </p:txBody>
      </p:sp>
    </p:spTree>
    <p:extLst>
      <p:ext uri="{BB962C8B-B14F-4D97-AF65-F5344CB8AC3E}">
        <p14:creationId xmlns:p14="http://schemas.microsoft.com/office/powerpoint/2010/main" val="19062919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4C13C3-8FFD-BF56-25DD-6F3B6215A32E}"/>
            </a:ext>
          </a:extLst>
        </p:cNvPr>
        <p:cNvGrpSpPr/>
        <p:nvPr/>
      </p:nvGrpSpPr>
      <p:grpSpPr>
        <a:xfrm>
          <a:off x="0" y="0"/>
          <a:ext cx="0" cy="0"/>
          <a:chOff x="0" y="0"/>
          <a:chExt cx="0" cy="0"/>
        </a:xfrm>
      </p:grpSpPr>
      <p:sp>
        <p:nvSpPr>
          <p:cNvPr id="14" name="标题 1">
            <a:extLst>
              <a:ext uri="{FF2B5EF4-FFF2-40B4-BE49-F238E27FC236}">
                <a16:creationId xmlns:a16="http://schemas.microsoft.com/office/drawing/2014/main" id="{A2DB2BD8-95F1-99DF-78BB-A01B11EF1078}"/>
              </a:ext>
            </a:extLst>
          </p:cNvPr>
          <p:cNvSpPr txBox="1">
            <a:spLocks/>
          </p:cNvSpPr>
          <p:nvPr/>
        </p:nvSpPr>
        <p:spPr>
          <a:xfrm>
            <a:off x="489506" y="1733367"/>
            <a:ext cx="11212988" cy="238760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b="1" dirty="0">
                <a:solidFill>
                  <a:srgbClr val="404040"/>
                </a:solidFill>
                <a:latin typeface="Arial" panose="020B0604020202020204" pitchFamily="34" charset="0"/>
                <a:cs typeface="Arial" panose="020B0604020202020204" pitchFamily="34" charset="0"/>
              </a:rPr>
              <a:t>Figure 3c </a:t>
            </a:r>
            <a:r>
              <a:rPr lang="en-US" altLang="zh-CN" dirty="0">
                <a:solidFill>
                  <a:srgbClr val="404040"/>
                </a:solidFill>
                <a:latin typeface="Arial" panose="020B0604020202020204" pitchFamily="34" charset="0"/>
                <a:cs typeface="Arial" panose="020B0604020202020204" pitchFamily="34" charset="0"/>
              </a:rPr>
              <a:t>and</a:t>
            </a:r>
            <a:r>
              <a:rPr lang="en-US" altLang="zh-CN" b="1" dirty="0">
                <a:solidFill>
                  <a:srgbClr val="404040"/>
                </a:solidFill>
                <a:latin typeface="Arial" panose="020B0604020202020204" pitchFamily="34" charset="0"/>
                <a:cs typeface="Arial" panose="020B0604020202020204" pitchFamily="34" charset="0"/>
              </a:rPr>
              <a:t> Extended Data Figure 6</a:t>
            </a:r>
          </a:p>
        </p:txBody>
      </p:sp>
    </p:spTree>
    <p:extLst>
      <p:ext uri="{BB962C8B-B14F-4D97-AF65-F5344CB8AC3E}">
        <p14:creationId xmlns:p14="http://schemas.microsoft.com/office/powerpoint/2010/main" val="3202769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FAB7AD-9522-9761-26E6-B2B202789C7C}"/>
            </a:ext>
          </a:extLst>
        </p:cNvPr>
        <p:cNvGrpSpPr/>
        <p:nvPr/>
      </p:nvGrpSpPr>
      <p:grpSpPr>
        <a:xfrm>
          <a:off x="0" y="0"/>
          <a:ext cx="0" cy="0"/>
          <a:chOff x="0" y="0"/>
          <a:chExt cx="0" cy="0"/>
        </a:xfrm>
      </p:grpSpPr>
      <p:sp>
        <p:nvSpPr>
          <p:cNvPr id="9" name="矩形 8">
            <a:extLst>
              <a:ext uri="{FF2B5EF4-FFF2-40B4-BE49-F238E27FC236}">
                <a16:creationId xmlns:a16="http://schemas.microsoft.com/office/drawing/2014/main" id="{32A39FE4-D68F-F9C7-F2C1-F2B1D9C99BD8}"/>
              </a:ext>
            </a:extLst>
          </p:cNvPr>
          <p:cNvSpPr/>
          <p:nvPr/>
        </p:nvSpPr>
        <p:spPr>
          <a:xfrm>
            <a:off x="0" y="0"/>
            <a:ext cx="8742680" cy="99867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a-DK" altLang="zh-CN" sz="3600" b="1" dirty="0">
                <a:solidFill>
                  <a:srgbClr val="404040"/>
                </a:solidFill>
                <a:latin typeface="quote-cjk-patch"/>
              </a:rPr>
              <a:t>1</a:t>
            </a:r>
            <a:r>
              <a:rPr lang="da-DK" altLang="zh-CN" sz="3600" b="1" i="0" dirty="0">
                <a:solidFill>
                  <a:srgbClr val="404040"/>
                </a:solidFill>
                <a:effectLst/>
                <a:latin typeface="quote-cjk-patch"/>
              </a:rPr>
              <a:t>. </a:t>
            </a:r>
            <a:r>
              <a:rPr lang="en-US" altLang="zh-CN" sz="3600" b="1" i="0" dirty="0">
                <a:solidFill>
                  <a:srgbClr val="404040"/>
                </a:solidFill>
                <a:effectLst/>
                <a:latin typeface="quote-cjk-patch"/>
              </a:rPr>
              <a:t>Calculate Firing Rates per Unit: </a:t>
            </a:r>
            <a:endParaRPr lang="da-DK" altLang="zh-CN" sz="3600" b="1" i="0" dirty="0">
              <a:solidFill>
                <a:srgbClr val="404040"/>
              </a:solidFill>
              <a:effectLst/>
              <a:latin typeface="quote-cjk-patch"/>
            </a:endParaRPr>
          </a:p>
        </p:txBody>
      </p:sp>
      <p:sp>
        <p:nvSpPr>
          <p:cNvPr id="2" name="Rectangle 3">
            <a:extLst>
              <a:ext uri="{FF2B5EF4-FFF2-40B4-BE49-F238E27FC236}">
                <a16:creationId xmlns:a16="http://schemas.microsoft.com/office/drawing/2014/main" id="{36335895-C13A-E7B3-964F-CC825A72C588}"/>
              </a:ext>
            </a:extLst>
          </p:cNvPr>
          <p:cNvSpPr>
            <a:spLocks noChangeArrowheads="1"/>
          </p:cNvSpPr>
          <p:nvPr/>
        </p:nvSpPr>
        <p:spPr bwMode="auto">
          <a:xfrm>
            <a:off x="454959" y="705914"/>
            <a:ext cx="8393206" cy="4107278"/>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914400" marR="0" lvl="1" indent="-457200" algn="l" defTabSz="914400" rtl="0" eaLnBrk="0" fontAlgn="base" latinLnBrk="0" hangingPunct="0">
              <a:lnSpc>
                <a:spcPct val="150000"/>
              </a:lnSpc>
              <a:spcBef>
                <a:spcPct val="0"/>
              </a:spcBef>
              <a:spcAft>
                <a:spcPct val="0"/>
              </a:spcAft>
              <a:buClrTx/>
              <a:buSzTx/>
              <a:buFont typeface="+mj-lt"/>
              <a:buAutoNum type="arabicPeriod"/>
              <a:tabLst/>
            </a:pPr>
            <a:r>
              <a:rPr kumimoji="0" lang="en-US" altLang="zh-CN" sz="2000" i="0" u="none" strike="noStrike" cap="none" normalizeH="0" baseline="0" dirty="0">
                <a:ln>
                  <a:noFill/>
                </a:ln>
                <a:solidFill>
                  <a:srgbClr val="404040"/>
                </a:solidFill>
                <a:effectLst/>
                <a:latin typeface="quote-cjk-patch"/>
                <a:ea typeface="quote-cjk-patch"/>
              </a:rPr>
              <a:t>Open</a:t>
            </a:r>
            <a:r>
              <a:rPr kumimoji="0" lang="zh-CN" altLang="zh-CN" sz="2000" i="0" u="none" strike="noStrike" cap="none" normalizeH="0" baseline="0" dirty="0">
                <a:ln>
                  <a:noFill/>
                </a:ln>
                <a:solidFill>
                  <a:srgbClr val="404040"/>
                </a:solidFill>
                <a:effectLst/>
                <a:latin typeface="quote-cjk-patch"/>
                <a:ea typeface="quote-cjk-patch"/>
              </a:rPr>
              <a:t> </a:t>
            </a:r>
            <a:r>
              <a:rPr kumimoji="0" lang="zh-CN" altLang="zh-CN" sz="2000" b="1" u="none" strike="noStrike" cap="none" normalizeH="0" baseline="0" dirty="0">
                <a:ln>
                  <a:noFill/>
                </a:ln>
                <a:solidFill>
                  <a:srgbClr val="404040"/>
                </a:solidFill>
                <a:effectLst/>
                <a:latin typeface="quote-cjk-patch"/>
                <a:ea typeface="Menlo"/>
              </a:rPr>
              <a:t>$CODE_PATH/b</a:t>
            </a:r>
            <a:r>
              <a:rPr kumimoji="0" lang="en-US" altLang="zh-CN" sz="2000" b="1" u="none" strike="noStrike" cap="none" normalizeH="0" baseline="0" dirty="0">
                <a:ln>
                  <a:noFill/>
                </a:ln>
                <a:solidFill>
                  <a:srgbClr val="404040"/>
                </a:solidFill>
                <a:effectLst/>
                <a:latin typeface="quote-cjk-patch"/>
                <a:ea typeface="Menlo"/>
              </a:rPr>
              <a:t>4_extract_fr</a:t>
            </a:r>
            <a:r>
              <a:rPr kumimoji="0" lang="zh-CN" altLang="zh-CN" sz="2000" b="1" u="none" strike="noStrike" cap="none" normalizeH="0" baseline="0" dirty="0">
                <a:ln>
                  <a:noFill/>
                </a:ln>
                <a:solidFill>
                  <a:srgbClr val="404040"/>
                </a:solidFill>
                <a:effectLst/>
                <a:latin typeface="quote-cjk-patch"/>
                <a:ea typeface="Menlo"/>
              </a:rPr>
              <a:t>.py</a:t>
            </a:r>
            <a:r>
              <a:rPr lang="en-US" altLang="zh-CN" sz="2000" dirty="0">
                <a:solidFill>
                  <a:srgbClr val="404040"/>
                </a:solidFill>
                <a:latin typeface="quote-cjk-patch"/>
                <a:ea typeface="quote-cjk-patch"/>
              </a:rPr>
              <a:t>. </a:t>
            </a:r>
          </a:p>
          <a:p>
            <a:pPr marL="1257300" lvl="2" indent="-342900" eaLnBrk="0" fontAlgn="base" hangingPunct="0">
              <a:lnSpc>
                <a:spcPct val="150000"/>
              </a:lnSpc>
              <a:spcBef>
                <a:spcPct val="0"/>
              </a:spcBef>
              <a:spcAft>
                <a:spcPct val="0"/>
              </a:spcAft>
              <a:buFont typeface="Wingdings" panose="05000000000000000000" pitchFamily="2" charset="2"/>
              <a:buChar char="Ø"/>
            </a:pPr>
            <a:r>
              <a:rPr lang="en-US" altLang="zh-CN" sz="2000" dirty="0">
                <a:solidFill>
                  <a:srgbClr val="404040"/>
                </a:solidFill>
                <a:latin typeface="quote-cjk-patch"/>
                <a:ea typeface="quote-cjk-patch"/>
              </a:rPr>
              <a:t>Replace </a:t>
            </a:r>
            <a:r>
              <a:rPr lang="en-US" altLang="zh-CN" sz="2000" b="1" dirty="0" err="1">
                <a:solidFill>
                  <a:srgbClr val="404040"/>
                </a:solidFill>
                <a:latin typeface="quote-cjk-patch"/>
                <a:ea typeface="quote-cjk-patch"/>
              </a:rPr>
              <a:t>pn_root</a:t>
            </a:r>
            <a:r>
              <a:rPr lang="en-US" altLang="zh-CN" sz="2000" b="1" dirty="0">
                <a:solidFill>
                  <a:srgbClr val="404040"/>
                </a:solidFill>
                <a:latin typeface="quote-cjk-patch"/>
                <a:ea typeface="quote-cjk-patch"/>
              </a:rPr>
              <a:t> </a:t>
            </a:r>
            <a:r>
              <a:rPr lang="en-US" altLang="zh-CN" sz="2000" dirty="0">
                <a:solidFill>
                  <a:srgbClr val="404040"/>
                </a:solidFill>
                <a:latin typeface="quote-cjk-patch"/>
                <a:ea typeface="quote-cjk-patch"/>
              </a:rPr>
              <a:t>with your </a:t>
            </a:r>
            <a:r>
              <a:rPr lang="en-US" altLang="zh-CN" sz="2000" b="1" dirty="0">
                <a:solidFill>
                  <a:srgbClr val="404040"/>
                </a:solidFill>
                <a:latin typeface="quote-cjk-patch"/>
                <a:ea typeface="quote-cjk-patch"/>
              </a:rPr>
              <a:t>$DATA_PATH</a:t>
            </a:r>
          </a:p>
          <a:p>
            <a:pPr marL="1257300" lvl="2" indent="-342900" eaLnBrk="0" fontAlgn="base" hangingPunct="0">
              <a:lnSpc>
                <a:spcPct val="150000"/>
              </a:lnSpc>
              <a:spcBef>
                <a:spcPct val="0"/>
              </a:spcBef>
              <a:spcAft>
                <a:spcPct val="0"/>
              </a:spcAft>
              <a:buFont typeface="Wingdings" panose="05000000000000000000" pitchFamily="2" charset="2"/>
              <a:buChar char="Ø"/>
            </a:pPr>
            <a:r>
              <a:rPr lang="en-US" altLang="zh-CN" sz="2000" dirty="0">
                <a:solidFill>
                  <a:srgbClr val="404040"/>
                </a:solidFill>
                <a:latin typeface="quote-cjk-patch"/>
                <a:ea typeface="quote-cjk-patch"/>
              </a:rPr>
              <a:t>Modify variable </a:t>
            </a:r>
            <a:r>
              <a:rPr lang="en-US" altLang="zh-CN" sz="2000" b="1" dirty="0" err="1">
                <a:solidFill>
                  <a:srgbClr val="404040"/>
                </a:solidFill>
                <a:latin typeface="quote-cjk-patch"/>
                <a:ea typeface="quote-cjk-patch"/>
              </a:rPr>
              <a:t>bin_size</a:t>
            </a:r>
            <a:r>
              <a:rPr lang="en-US" altLang="zh-CN" sz="2000" b="1" dirty="0">
                <a:solidFill>
                  <a:srgbClr val="404040"/>
                </a:solidFill>
                <a:latin typeface="quote-cjk-patch"/>
                <a:ea typeface="quote-cjk-patch"/>
              </a:rPr>
              <a:t> </a:t>
            </a:r>
            <a:r>
              <a:rPr lang="en-US" altLang="zh-CN" sz="2000" dirty="0">
                <a:solidFill>
                  <a:srgbClr val="404040"/>
                </a:solidFill>
                <a:latin typeface="quote-cjk-patch"/>
                <a:ea typeface="quote-cjk-patch"/>
              </a:rPr>
              <a:t>to get </a:t>
            </a:r>
            <a:r>
              <a:rPr lang="en-US" altLang="zh-CN" sz="2000" b="1" dirty="0">
                <a:solidFill>
                  <a:srgbClr val="404040"/>
                </a:solidFill>
                <a:latin typeface="quote-cjk-patch"/>
                <a:ea typeface="quote-cjk-patch"/>
              </a:rPr>
              <a:t>50ms</a:t>
            </a:r>
            <a:r>
              <a:rPr lang="en-US" altLang="zh-CN" sz="2000" dirty="0">
                <a:solidFill>
                  <a:srgbClr val="404040"/>
                </a:solidFill>
                <a:latin typeface="quote-cjk-patch"/>
                <a:ea typeface="quote-cjk-patch"/>
              </a:rPr>
              <a:t> bin FR and </a:t>
            </a:r>
            <a:r>
              <a:rPr lang="en-US" altLang="zh-CN" sz="2000" b="1" dirty="0">
                <a:solidFill>
                  <a:srgbClr val="404040"/>
                </a:solidFill>
                <a:latin typeface="quote-cjk-patch"/>
                <a:ea typeface="quote-cjk-patch"/>
              </a:rPr>
              <a:t>500ms</a:t>
            </a:r>
            <a:r>
              <a:rPr lang="en-US" altLang="zh-CN" sz="2000" dirty="0">
                <a:solidFill>
                  <a:srgbClr val="404040"/>
                </a:solidFill>
                <a:latin typeface="quote-cjk-patch"/>
                <a:ea typeface="quote-cjk-patch"/>
              </a:rPr>
              <a:t> bin FR respectively for later use. </a:t>
            </a:r>
          </a:p>
          <a:p>
            <a:pPr marL="1257300" lvl="2" indent="-342900" eaLnBrk="0" fontAlgn="base" hangingPunct="0">
              <a:lnSpc>
                <a:spcPct val="150000"/>
              </a:lnSpc>
              <a:spcBef>
                <a:spcPct val="0"/>
              </a:spcBef>
              <a:spcAft>
                <a:spcPct val="0"/>
              </a:spcAft>
              <a:buFont typeface="Wingdings" panose="05000000000000000000" pitchFamily="2" charset="2"/>
              <a:buChar char="Ø"/>
            </a:pPr>
            <a:r>
              <a:rPr lang="en-US" altLang="zh-CN" sz="2000" dirty="0">
                <a:solidFill>
                  <a:srgbClr val="404040"/>
                </a:solidFill>
                <a:latin typeface="quote-cjk-patch"/>
                <a:ea typeface="quote-cjk-patch"/>
              </a:rPr>
              <a:t>Run twice at 50ms, and 500ms </a:t>
            </a:r>
            <a:r>
              <a:rPr lang="en-US" altLang="zh-CN" sz="2000" dirty="0" err="1">
                <a:solidFill>
                  <a:srgbClr val="404040"/>
                </a:solidFill>
                <a:latin typeface="quote-cjk-patch"/>
                <a:ea typeface="quote-cjk-patch"/>
              </a:rPr>
              <a:t>bin_size</a:t>
            </a:r>
            <a:r>
              <a:rPr lang="en-US" altLang="zh-CN" sz="2000" dirty="0">
                <a:solidFill>
                  <a:srgbClr val="404040"/>
                </a:solidFill>
                <a:latin typeface="quote-cjk-patch"/>
                <a:ea typeface="quote-cjk-patch"/>
              </a:rPr>
              <a:t>, respectively.</a:t>
            </a:r>
          </a:p>
          <a:p>
            <a:pPr marL="914400" lvl="1" indent="-457200" eaLnBrk="0" fontAlgn="base" hangingPunct="0">
              <a:lnSpc>
                <a:spcPct val="150000"/>
              </a:lnSpc>
              <a:spcBef>
                <a:spcPct val="0"/>
              </a:spcBef>
              <a:spcAft>
                <a:spcPct val="0"/>
              </a:spcAft>
              <a:buFont typeface="+mj-lt"/>
              <a:buAutoNum type="arabicPeriod"/>
            </a:pPr>
            <a:r>
              <a:rPr lang="zh-CN" altLang="zh-CN" sz="2000" dirty="0">
                <a:solidFill>
                  <a:srgbClr val="404040"/>
                </a:solidFill>
                <a:latin typeface="quote-cjk-patch"/>
                <a:ea typeface="quote-cjk-patch"/>
              </a:rPr>
              <a:t>The script will load </a:t>
            </a:r>
            <a:r>
              <a:rPr lang="zh-CN" altLang="zh-CN" sz="2000" b="1" i="1" dirty="0">
                <a:solidFill>
                  <a:srgbClr val="404040"/>
                </a:solidFill>
                <a:latin typeface="quote-cjk-patch"/>
                <a:ea typeface="Menlo"/>
              </a:rPr>
              <a:t>b1_ana_list.csv</a:t>
            </a:r>
            <a:r>
              <a:rPr lang="zh-CN" altLang="zh-CN" sz="2000" b="1" i="1" dirty="0">
                <a:solidFill>
                  <a:srgbClr val="404040"/>
                </a:solidFill>
                <a:latin typeface="quote-cjk-patch"/>
                <a:ea typeface="quote-cjk-patch"/>
              </a:rPr>
              <a:t> </a:t>
            </a:r>
            <a:r>
              <a:rPr lang="zh-CN" altLang="zh-CN" sz="2000" dirty="0">
                <a:solidFill>
                  <a:srgbClr val="404040"/>
                </a:solidFill>
                <a:latin typeface="quote-cjk-patch"/>
                <a:ea typeface="quote-cjk-patch"/>
              </a:rPr>
              <a:t>and </a:t>
            </a:r>
            <a:r>
              <a:rPr lang="en-US" altLang="zh-CN" sz="2000" dirty="0">
                <a:solidFill>
                  <a:srgbClr val="404040"/>
                </a:solidFill>
                <a:latin typeface="quote-cjk-patch"/>
                <a:ea typeface="quote-cjk-patch"/>
              </a:rPr>
              <a:t>save the mean firing rates for each unit to </a:t>
            </a:r>
            <a:r>
              <a:rPr lang="zh-CN" altLang="zh-CN" sz="2000" b="1" dirty="0">
                <a:solidFill>
                  <a:srgbClr val="494949"/>
                </a:solidFill>
                <a:latin typeface="quote-cjk-patch"/>
                <a:ea typeface="Menlo"/>
              </a:rPr>
              <a:t>$PATH_DATA</a:t>
            </a:r>
            <a:r>
              <a:rPr lang="en-US" altLang="zh-CN" sz="2000" b="1" dirty="0">
                <a:solidFill>
                  <a:srgbClr val="494949"/>
                </a:solidFill>
                <a:latin typeface="quote-cjk-patch"/>
                <a:ea typeface="Menlo"/>
              </a:rPr>
              <a:t>/</a:t>
            </a:r>
            <a:r>
              <a:rPr lang="zh-CN" altLang="zh-CN" sz="2000" b="1" dirty="0">
                <a:solidFill>
                  <a:srgbClr val="494949"/>
                </a:solidFill>
                <a:latin typeface="quote-cjk-patch"/>
                <a:ea typeface="Menlo"/>
              </a:rPr>
              <a:t>04_result</a:t>
            </a:r>
            <a:r>
              <a:rPr lang="en-US" altLang="zh-CN" sz="2000" b="1" dirty="0">
                <a:solidFill>
                  <a:srgbClr val="494949"/>
                </a:solidFill>
                <a:latin typeface="quote-cjk-patch"/>
                <a:ea typeface="Menlo"/>
              </a:rPr>
              <a:t>_{</a:t>
            </a:r>
            <a:r>
              <a:rPr lang="en-US" altLang="zh-CN" sz="2000" b="1" dirty="0" err="1">
                <a:solidFill>
                  <a:srgbClr val="494949"/>
                </a:solidFill>
                <a:latin typeface="quote-cjk-patch"/>
                <a:ea typeface="Menlo"/>
              </a:rPr>
              <a:t>bin_size</a:t>
            </a:r>
            <a:r>
              <a:rPr lang="en-US" altLang="zh-CN" sz="2000" b="1" dirty="0">
                <a:solidFill>
                  <a:srgbClr val="494949"/>
                </a:solidFill>
                <a:latin typeface="quote-cjk-patch"/>
                <a:ea typeface="Menlo"/>
              </a:rPr>
              <a:t>}</a:t>
            </a:r>
            <a:r>
              <a:rPr lang="en-US" altLang="zh-CN" sz="2000" b="1" dirty="0" err="1">
                <a:solidFill>
                  <a:srgbClr val="494949"/>
                </a:solidFill>
                <a:latin typeface="quote-cjk-patch"/>
                <a:ea typeface="Menlo"/>
              </a:rPr>
              <a:t>ms</a:t>
            </a:r>
            <a:r>
              <a:rPr lang="zh-CN" altLang="zh-CN" sz="2000" dirty="0">
                <a:solidFill>
                  <a:srgbClr val="404040"/>
                </a:solidFill>
                <a:latin typeface="quote-cjk-patch"/>
                <a:ea typeface="quote-cjk-patch"/>
              </a:rPr>
              <a:t>.</a:t>
            </a:r>
            <a:endParaRPr lang="en-US" altLang="zh-CN" sz="2000" dirty="0">
              <a:solidFill>
                <a:srgbClr val="404040"/>
              </a:solidFill>
              <a:latin typeface="quote-cjk-patch"/>
              <a:ea typeface="quote-cjk-patch"/>
            </a:endParaRPr>
          </a:p>
          <a:p>
            <a:pPr marL="914400" lvl="1" indent="-457200" eaLnBrk="0" fontAlgn="base" hangingPunct="0">
              <a:lnSpc>
                <a:spcPct val="150000"/>
              </a:lnSpc>
              <a:spcBef>
                <a:spcPct val="0"/>
              </a:spcBef>
              <a:spcAft>
                <a:spcPct val="0"/>
              </a:spcAft>
              <a:buFont typeface="+mj-lt"/>
              <a:buAutoNum type="arabicPeriod"/>
            </a:pPr>
            <a:r>
              <a:rPr lang="zh-CN" altLang="zh-CN" sz="2000" dirty="0">
                <a:solidFill>
                  <a:srgbClr val="404040"/>
                </a:solidFill>
                <a:latin typeface="quote-cjk-patch"/>
                <a:ea typeface="quote-cjk-patch"/>
              </a:rPr>
              <a:t>Run </a:t>
            </a:r>
            <a:r>
              <a:rPr lang="zh-CN" altLang="zh-CN" sz="2000" b="1" dirty="0">
                <a:solidFill>
                  <a:srgbClr val="404040"/>
                </a:solidFill>
                <a:latin typeface="quote-cjk-patch"/>
                <a:ea typeface="Menlo"/>
              </a:rPr>
              <a:t>$CODE_PATH/b</a:t>
            </a:r>
            <a:r>
              <a:rPr lang="en-US" altLang="zh-CN" sz="2000" b="1" dirty="0">
                <a:solidFill>
                  <a:srgbClr val="404040"/>
                </a:solidFill>
                <a:latin typeface="quote-cjk-patch"/>
                <a:ea typeface="Menlo"/>
              </a:rPr>
              <a:t>4_merge_data</a:t>
            </a:r>
            <a:r>
              <a:rPr lang="zh-CN" altLang="zh-CN" sz="2000" b="1" dirty="0">
                <a:solidFill>
                  <a:srgbClr val="404040"/>
                </a:solidFill>
                <a:latin typeface="quote-cjk-patch"/>
                <a:ea typeface="Menlo"/>
              </a:rPr>
              <a:t>.py</a:t>
            </a:r>
            <a:r>
              <a:rPr lang="en-US" altLang="zh-CN" sz="2000" b="1" dirty="0">
                <a:solidFill>
                  <a:srgbClr val="404040"/>
                </a:solidFill>
                <a:latin typeface="quote-cjk-patch"/>
                <a:ea typeface="Menlo"/>
              </a:rPr>
              <a:t> </a:t>
            </a:r>
            <a:r>
              <a:rPr lang="en-US" altLang="zh-CN" sz="2000" dirty="0">
                <a:solidFill>
                  <a:srgbClr val="404040"/>
                </a:solidFill>
                <a:latin typeface="quote-cjk-patch"/>
                <a:ea typeface="Menlo"/>
              </a:rPr>
              <a:t>to merge the data from </a:t>
            </a:r>
            <a:r>
              <a:rPr lang="en-US" altLang="zh-CN" sz="2000" b="1" dirty="0">
                <a:solidFill>
                  <a:srgbClr val="404040"/>
                </a:solidFill>
                <a:latin typeface="quote-cjk-patch"/>
                <a:ea typeface="Menlo"/>
              </a:rPr>
              <a:t>VM20</a:t>
            </a:r>
            <a:r>
              <a:rPr lang="en-US" altLang="zh-CN" sz="2000" dirty="0">
                <a:solidFill>
                  <a:srgbClr val="404040"/>
                </a:solidFill>
                <a:latin typeface="quote-cjk-patch"/>
                <a:ea typeface="Menlo"/>
              </a:rPr>
              <a:t> and </a:t>
            </a:r>
            <a:r>
              <a:rPr lang="en-US" altLang="zh-CN" sz="2000" b="1" dirty="0">
                <a:solidFill>
                  <a:srgbClr val="404040"/>
                </a:solidFill>
                <a:latin typeface="quote-cjk-patch"/>
                <a:ea typeface="Menlo"/>
              </a:rPr>
              <a:t>VM23</a:t>
            </a:r>
            <a:r>
              <a:rPr lang="en-US" altLang="zh-CN" sz="2000" dirty="0">
                <a:solidFill>
                  <a:srgbClr val="404040"/>
                </a:solidFill>
                <a:latin typeface="quote-cjk-patch"/>
                <a:ea typeface="Menlo"/>
              </a:rPr>
              <a:t> into a new folder named </a:t>
            </a:r>
            <a:r>
              <a:rPr lang="en-US" altLang="zh-CN" sz="2000" b="1" dirty="0">
                <a:solidFill>
                  <a:srgbClr val="404040"/>
                </a:solidFill>
                <a:latin typeface="quote-cjk-patch"/>
                <a:ea typeface="Menlo"/>
              </a:rPr>
              <a:t>VM20_VM23</a:t>
            </a:r>
            <a:r>
              <a:rPr lang="en-US" altLang="zh-CN" sz="2000" dirty="0">
                <a:solidFill>
                  <a:srgbClr val="404040"/>
                </a:solidFill>
                <a:latin typeface="quote-cjk-patch"/>
                <a:ea typeface="quote-cjk-patch"/>
              </a:rPr>
              <a:t>.</a:t>
            </a:r>
            <a:endParaRPr kumimoji="0" lang="zh-CN" altLang="zh-CN" sz="2000" i="0" u="none" strike="noStrike" cap="none" normalizeH="0" baseline="0" dirty="0">
              <a:ln>
                <a:noFill/>
              </a:ln>
              <a:solidFill>
                <a:srgbClr val="404040"/>
              </a:solidFill>
              <a:effectLst/>
              <a:latin typeface="quote-cjk-patch"/>
              <a:ea typeface="quote-cjk-patch"/>
            </a:endParaRPr>
          </a:p>
        </p:txBody>
      </p:sp>
      <p:pic>
        <p:nvPicPr>
          <p:cNvPr id="8" name="图片 7" descr="图片包含 图形用户界面&#10;&#10;AI 生成的内容可能不正确。">
            <a:extLst>
              <a:ext uri="{FF2B5EF4-FFF2-40B4-BE49-F238E27FC236}">
                <a16:creationId xmlns:a16="http://schemas.microsoft.com/office/drawing/2014/main" id="{410B619E-C73A-C108-D68A-8AE901D94192}"/>
              </a:ext>
            </a:extLst>
          </p:cNvPr>
          <p:cNvPicPr>
            <a:picLocks noChangeAspect="1"/>
          </p:cNvPicPr>
          <p:nvPr/>
        </p:nvPicPr>
        <p:blipFill>
          <a:blip r:embed="rId2"/>
          <a:stretch>
            <a:fillRect/>
          </a:stretch>
        </p:blipFill>
        <p:spPr>
          <a:xfrm>
            <a:off x="9075229" y="1167578"/>
            <a:ext cx="2560960" cy="508190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532393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A41356-89CB-21F2-D035-A79EB4C578F4}"/>
            </a:ext>
          </a:extLst>
        </p:cNvPr>
        <p:cNvGrpSpPr/>
        <p:nvPr/>
      </p:nvGrpSpPr>
      <p:grpSpPr>
        <a:xfrm>
          <a:off x="0" y="0"/>
          <a:ext cx="0" cy="0"/>
          <a:chOff x="0" y="0"/>
          <a:chExt cx="0" cy="0"/>
        </a:xfrm>
      </p:grpSpPr>
      <p:sp>
        <p:nvSpPr>
          <p:cNvPr id="9" name="矩形 8">
            <a:extLst>
              <a:ext uri="{FF2B5EF4-FFF2-40B4-BE49-F238E27FC236}">
                <a16:creationId xmlns:a16="http://schemas.microsoft.com/office/drawing/2014/main" id="{04B2B347-02B7-E98B-843B-25ACBC16C711}"/>
              </a:ext>
            </a:extLst>
          </p:cNvPr>
          <p:cNvSpPr/>
          <p:nvPr/>
        </p:nvSpPr>
        <p:spPr>
          <a:xfrm>
            <a:off x="0" y="0"/>
            <a:ext cx="8742680" cy="99867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a-DK" altLang="zh-CN" sz="3600" b="1" i="0" dirty="0">
                <a:solidFill>
                  <a:srgbClr val="404040"/>
                </a:solidFill>
                <a:effectLst/>
                <a:latin typeface="quote-cjk-patch"/>
              </a:rPr>
              <a:t>2. </a:t>
            </a:r>
            <a:r>
              <a:rPr lang="en-US" altLang="zh-CN" sz="3600" b="1" i="0" dirty="0">
                <a:solidFill>
                  <a:srgbClr val="404040"/>
                </a:solidFill>
                <a:effectLst/>
                <a:latin typeface="quote-cjk-patch"/>
              </a:rPr>
              <a:t>Hierarchical Clustering: </a:t>
            </a:r>
            <a:endParaRPr lang="da-DK" altLang="zh-CN" sz="3600" b="1" i="0" dirty="0">
              <a:solidFill>
                <a:srgbClr val="404040"/>
              </a:solidFill>
              <a:effectLst/>
              <a:latin typeface="quote-cjk-patch"/>
            </a:endParaRPr>
          </a:p>
        </p:txBody>
      </p:sp>
      <p:sp>
        <p:nvSpPr>
          <p:cNvPr id="2" name="Rectangle 3">
            <a:extLst>
              <a:ext uri="{FF2B5EF4-FFF2-40B4-BE49-F238E27FC236}">
                <a16:creationId xmlns:a16="http://schemas.microsoft.com/office/drawing/2014/main" id="{CD1CBAC4-FA97-3E90-1408-970188463386}"/>
              </a:ext>
            </a:extLst>
          </p:cNvPr>
          <p:cNvSpPr>
            <a:spLocks noChangeArrowheads="1"/>
          </p:cNvSpPr>
          <p:nvPr/>
        </p:nvSpPr>
        <p:spPr bwMode="auto">
          <a:xfrm>
            <a:off x="419100" y="741606"/>
            <a:ext cx="11353800" cy="3645613"/>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914400" marR="0" lvl="1" indent="-457200" algn="l" defTabSz="914400" rtl="0" eaLnBrk="0" fontAlgn="base" latinLnBrk="0" hangingPunct="0">
              <a:lnSpc>
                <a:spcPct val="150000"/>
              </a:lnSpc>
              <a:spcBef>
                <a:spcPct val="0"/>
              </a:spcBef>
              <a:spcAft>
                <a:spcPct val="0"/>
              </a:spcAft>
              <a:buClrTx/>
              <a:buSzTx/>
              <a:buFont typeface="+mj-lt"/>
              <a:buAutoNum type="arabicPeriod"/>
              <a:tabLst/>
            </a:pPr>
            <a:r>
              <a:rPr kumimoji="0" lang="en-US" altLang="zh-CN" sz="2000" b="1" u="none" strike="noStrike" cap="none" normalizeH="0" baseline="0" dirty="0">
                <a:ln>
                  <a:noFill/>
                </a:ln>
                <a:solidFill>
                  <a:srgbClr val="404040"/>
                </a:solidFill>
                <a:effectLst/>
                <a:latin typeface="quote-cjk-patch"/>
                <a:ea typeface="Menlo"/>
              </a:rPr>
              <a:t>*.</a:t>
            </a:r>
            <a:r>
              <a:rPr kumimoji="0" lang="en-US" altLang="zh-CN" sz="2000" b="1" u="none" strike="noStrike" cap="none" normalizeH="0" baseline="0" dirty="0" err="1">
                <a:ln>
                  <a:noFill/>
                </a:ln>
                <a:solidFill>
                  <a:srgbClr val="404040"/>
                </a:solidFill>
                <a:effectLst/>
                <a:latin typeface="quote-cjk-patch"/>
                <a:ea typeface="Menlo"/>
              </a:rPr>
              <a:t>ipynb</a:t>
            </a:r>
            <a:r>
              <a:rPr kumimoji="0" lang="en-US" altLang="zh-CN" sz="2000" b="1" u="none" strike="noStrike" cap="none" normalizeH="0" baseline="0" dirty="0">
                <a:ln>
                  <a:noFill/>
                </a:ln>
                <a:solidFill>
                  <a:srgbClr val="404040"/>
                </a:solidFill>
                <a:effectLst/>
                <a:latin typeface="quote-cjk-patch"/>
                <a:ea typeface="Menlo"/>
              </a:rPr>
              <a:t> </a:t>
            </a:r>
            <a:r>
              <a:rPr kumimoji="0" lang="en-US" altLang="zh-CN" sz="2000" u="none" strike="noStrike" cap="none" normalizeH="0" baseline="0" dirty="0">
                <a:ln>
                  <a:noFill/>
                </a:ln>
                <a:solidFill>
                  <a:srgbClr val="404040"/>
                </a:solidFill>
                <a:effectLst/>
                <a:latin typeface="quote-cjk-patch"/>
                <a:ea typeface="Menlo"/>
              </a:rPr>
              <a:t>files are Jupiter notebook file type. You need to install Jupiter along with VS-code.</a:t>
            </a:r>
            <a:endParaRPr kumimoji="0" lang="en-US" altLang="zh-CN" sz="2000" i="0" u="none" strike="noStrike" cap="none" normalizeH="0" baseline="0" dirty="0">
              <a:ln>
                <a:noFill/>
              </a:ln>
              <a:solidFill>
                <a:srgbClr val="404040"/>
              </a:solidFill>
              <a:effectLst/>
              <a:latin typeface="quote-cjk-patch"/>
              <a:ea typeface="quote-cjk-patch"/>
            </a:endParaRPr>
          </a:p>
          <a:p>
            <a:pPr marL="914400" marR="0" lvl="1" indent="-457200" algn="l" defTabSz="914400" rtl="0" eaLnBrk="0" fontAlgn="base" latinLnBrk="0" hangingPunct="0">
              <a:lnSpc>
                <a:spcPct val="150000"/>
              </a:lnSpc>
              <a:spcBef>
                <a:spcPct val="0"/>
              </a:spcBef>
              <a:spcAft>
                <a:spcPct val="0"/>
              </a:spcAft>
              <a:buClrTx/>
              <a:buSzTx/>
              <a:buFont typeface="+mj-lt"/>
              <a:buAutoNum type="arabicPeriod"/>
              <a:tabLst/>
            </a:pPr>
            <a:r>
              <a:rPr kumimoji="0" lang="zh-CN" altLang="zh-CN" sz="2000" i="0" u="none" strike="noStrike" cap="none" normalizeH="0" baseline="0" dirty="0">
                <a:ln>
                  <a:noFill/>
                </a:ln>
                <a:solidFill>
                  <a:srgbClr val="404040"/>
                </a:solidFill>
                <a:effectLst/>
                <a:latin typeface="quote-cjk-patch"/>
                <a:ea typeface="quote-cjk-patch"/>
              </a:rPr>
              <a:t>Run </a:t>
            </a:r>
            <a:r>
              <a:rPr kumimoji="0" lang="zh-CN" altLang="zh-CN" sz="2000" b="1" u="none" strike="noStrike" cap="none" normalizeH="0" baseline="0" dirty="0">
                <a:ln>
                  <a:noFill/>
                </a:ln>
                <a:solidFill>
                  <a:srgbClr val="404040"/>
                </a:solidFill>
                <a:effectLst/>
                <a:latin typeface="quote-cjk-patch"/>
                <a:ea typeface="Menlo"/>
              </a:rPr>
              <a:t>$CODE_PATH/</a:t>
            </a:r>
            <a:r>
              <a:rPr kumimoji="0" lang="en-US" altLang="zh-CN" sz="2000" b="1" u="none" strike="noStrike" cap="none" normalizeH="0" baseline="0" dirty="0">
                <a:ln>
                  <a:noFill/>
                </a:ln>
                <a:solidFill>
                  <a:srgbClr val="404040"/>
                </a:solidFill>
                <a:effectLst/>
                <a:latin typeface="quote-cjk-patch"/>
                <a:ea typeface="Menlo"/>
              </a:rPr>
              <a:t>Figure_3c.ipynb </a:t>
            </a:r>
            <a:r>
              <a:rPr kumimoji="0" lang="en-US" altLang="zh-CN" sz="2000" u="none" strike="noStrike" cap="none" normalizeH="0" baseline="0" dirty="0">
                <a:ln>
                  <a:noFill/>
                </a:ln>
                <a:solidFill>
                  <a:srgbClr val="404040"/>
                </a:solidFill>
                <a:effectLst/>
                <a:latin typeface="quote-cjk-patch"/>
                <a:ea typeface="Menlo"/>
              </a:rPr>
              <a:t>step by step. This notebook is used to generate the following plots (</a:t>
            </a:r>
            <a:r>
              <a:rPr kumimoji="0" lang="en-US" altLang="zh-CN" sz="2000" b="1" u="none" strike="noStrike" cap="none" normalizeH="0" baseline="0" dirty="0">
                <a:ln>
                  <a:noFill/>
                </a:ln>
                <a:solidFill>
                  <a:srgbClr val="404040"/>
                </a:solidFill>
                <a:effectLst/>
                <a:latin typeface="quote-cjk-patch"/>
                <a:ea typeface="Menlo"/>
              </a:rPr>
              <a:t>Figure 3c </a:t>
            </a:r>
            <a:r>
              <a:rPr kumimoji="0" lang="en-US" altLang="zh-CN" sz="2000" u="none" strike="noStrike" cap="none" normalizeH="0" baseline="0" dirty="0">
                <a:ln>
                  <a:noFill/>
                </a:ln>
                <a:solidFill>
                  <a:srgbClr val="404040"/>
                </a:solidFill>
                <a:effectLst/>
                <a:latin typeface="quote-cjk-patch"/>
                <a:ea typeface="Menlo"/>
              </a:rPr>
              <a:t>and </a:t>
            </a:r>
            <a:r>
              <a:rPr kumimoji="0" lang="en-US" altLang="zh-CN" sz="2000" b="1" u="none" strike="noStrike" cap="none" normalizeH="0" baseline="0" dirty="0">
                <a:ln>
                  <a:noFill/>
                </a:ln>
                <a:solidFill>
                  <a:srgbClr val="404040"/>
                </a:solidFill>
                <a:effectLst/>
                <a:latin typeface="quote-cjk-patch"/>
                <a:ea typeface="Menlo"/>
              </a:rPr>
              <a:t>Extended Data Figure 6</a:t>
            </a:r>
            <a:r>
              <a:rPr kumimoji="0" lang="en-US" altLang="zh-CN" sz="2000" u="none" strike="noStrike" cap="none" normalizeH="0" baseline="0" dirty="0">
                <a:ln>
                  <a:noFill/>
                </a:ln>
                <a:solidFill>
                  <a:srgbClr val="404040"/>
                </a:solidFill>
                <a:effectLst/>
                <a:latin typeface="quote-cjk-patch"/>
                <a:ea typeface="Menlo"/>
              </a:rPr>
              <a:t>): </a:t>
            </a:r>
          </a:p>
          <a:p>
            <a:pPr marL="1371600" lvl="2" indent="-457200" eaLnBrk="0" fontAlgn="base" hangingPunct="0">
              <a:lnSpc>
                <a:spcPct val="150000"/>
              </a:lnSpc>
              <a:spcBef>
                <a:spcPct val="0"/>
              </a:spcBef>
              <a:spcAft>
                <a:spcPct val="0"/>
              </a:spcAft>
              <a:buFont typeface="Wingdings" panose="05000000000000000000" pitchFamily="2" charset="2"/>
              <a:buChar char="Ø"/>
            </a:pPr>
            <a:r>
              <a:rPr lang="en-US" altLang="zh-CN" sz="2000" dirty="0">
                <a:solidFill>
                  <a:srgbClr val="404040"/>
                </a:solidFill>
                <a:latin typeface="quote-cjk-patch"/>
                <a:ea typeface="quote-cjk-patch"/>
              </a:rPr>
              <a:t>Replace </a:t>
            </a:r>
            <a:r>
              <a:rPr lang="en-US" altLang="zh-CN" sz="2000" b="1" dirty="0" err="1">
                <a:solidFill>
                  <a:srgbClr val="404040"/>
                </a:solidFill>
                <a:latin typeface="quote-cjk-patch"/>
                <a:ea typeface="quote-cjk-patch"/>
              </a:rPr>
              <a:t>pn_root</a:t>
            </a:r>
            <a:r>
              <a:rPr lang="en-US" altLang="zh-CN" sz="2000" b="1" dirty="0">
                <a:solidFill>
                  <a:srgbClr val="404040"/>
                </a:solidFill>
                <a:latin typeface="quote-cjk-patch"/>
                <a:ea typeface="quote-cjk-patch"/>
              </a:rPr>
              <a:t> </a:t>
            </a:r>
            <a:r>
              <a:rPr lang="en-US" altLang="zh-CN" sz="2000" dirty="0">
                <a:solidFill>
                  <a:srgbClr val="404040"/>
                </a:solidFill>
                <a:latin typeface="quote-cjk-patch"/>
                <a:ea typeface="quote-cjk-patch"/>
              </a:rPr>
              <a:t>with your </a:t>
            </a:r>
            <a:r>
              <a:rPr lang="en-US" altLang="zh-CN" sz="2000" b="1" dirty="0">
                <a:solidFill>
                  <a:srgbClr val="404040"/>
                </a:solidFill>
                <a:latin typeface="quote-cjk-patch"/>
                <a:ea typeface="quote-cjk-patch"/>
              </a:rPr>
              <a:t>$DATA_PATH</a:t>
            </a:r>
            <a:r>
              <a:rPr lang="zh-CN" altLang="en-US" sz="2000" b="1" dirty="0">
                <a:solidFill>
                  <a:srgbClr val="404040"/>
                </a:solidFill>
                <a:latin typeface="quote-cjk-patch"/>
                <a:ea typeface="quote-cjk-patch"/>
              </a:rPr>
              <a:t> </a:t>
            </a:r>
            <a:r>
              <a:rPr lang="en-US" altLang="zh-CN" sz="2000" dirty="0">
                <a:solidFill>
                  <a:srgbClr val="404040"/>
                </a:solidFill>
                <a:latin typeface="quote-cjk-patch"/>
                <a:ea typeface="quote-cjk-patch"/>
              </a:rPr>
              <a:t>and</a:t>
            </a:r>
            <a:r>
              <a:rPr lang="zh-CN" altLang="en-US" sz="2000" dirty="0">
                <a:solidFill>
                  <a:srgbClr val="404040"/>
                </a:solidFill>
                <a:latin typeface="quote-cjk-patch"/>
                <a:ea typeface="quote-cjk-patch"/>
              </a:rPr>
              <a:t> </a:t>
            </a:r>
            <a:r>
              <a:rPr lang="en-US" altLang="zh-CN" sz="2000" dirty="0">
                <a:solidFill>
                  <a:srgbClr val="404040"/>
                </a:solidFill>
                <a:latin typeface="quote-cjk-patch"/>
                <a:ea typeface="quote-cjk-patch"/>
              </a:rPr>
              <a:t>run the code.</a:t>
            </a:r>
          </a:p>
          <a:p>
            <a:pPr marL="1371600" lvl="2" indent="-457200" eaLnBrk="0" fontAlgn="base" hangingPunct="0">
              <a:lnSpc>
                <a:spcPct val="150000"/>
              </a:lnSpc>
              <a:spcBef>
                <a:spcPct val="0"/>
              </a:spcBef>
              <a:spcAft>
                <a:spcPct val="0"/>
              </a:spcAft>
              <a:buFont typeface="Wingdings" panose="05000000000000000000" pitchFamily="2" charset="2"/>
              <a:buChar char="Ø"/>
            </a:pPr>
            <a:r>
              <a:rPr lang="en-US" altLang="zh-CN" sz="2000" dirty="0">
                <a:solidFill>
                  <a:srgbClr val="404040"/>
                </a:solidFill>
                <a:latin typeface="quote-cjk-patch"/>
                <a:ea typeface="Menlo"/>
              </a:rPr>
              <a:t>Perform </a:t>
            </a:r>
            <a:r>
              <a:rPr lang="en-US" altLang="zh-CN" sz="2000" b="1" dirty="0">
                <a:solidFill>
                  <a:srgbClr val="404040"/>
                </a:solidFill>
                <a:latin typeface="quote-cjk-patch"/>
                <a:ea typeface="Menlo"/>
              </a:rPr>
              <a:t>hierarchical clustering </a:t>
            </a:r>
            <a:r>
              <a:rPr lang="en-US" altLang="zh-CN" sz="2000" dirty="0">
                <a:solidFill>
                  <a:srgbClr val="404040"/>
                </a:solidFill>
                <a:latin typeface="quote-cjk-patch"/>
                <a:ea typeface="Menlo"/>
              </a:rPr>
              <a:t>by </a:t>
            </a:r>
            <a:r>
              <a:rPr lang="en-US" altLang="zh-CN" sz="2000" i="1" dirty="0">
                <a:solidFill>
                  <a:srgbClr val="404040"/>
                </a:solidFill>
                <a:latin typeface="quote-cjk-patch"/>
                <a:ea typeface="Menlo"/>
              </a:rPr>
              <a:t>Ward’s</a:t>
            </a:r>
            <a:r>
              <a:rPr lang="en-US" altLang="zh-CN" sz="2000" dirty="0">
                <a:solidFill>
                  <a:srgbClr val="404040"/>
                </a:solidFill>
                <a:latin typeface="quote-cjk-patch"/>
                <a:ea typeface="Menlo"/>
              </a:rPr>
              <a:t> method: Units were classified into three clusters.</a:t>
            </a:r>
          </a:p>
          <a:p>
            <a:pPr marL="1371600" lvl="2" indent="-457200" eaLnBrk="0" fontAlgn="base" hangingPunct="0">
              <a:lnSpc>
                <a:spcPct val="150000"/>
              </a:lnSpc>
              <a:spcBef>
                <a:spcPct val="0"/>
              </a:spcBef>
              <a:spcAft>
                <a:spcPct val="0"/>
              </a:spcAft>
              <a:buFont typeface="Wingdings" panose="05000000000000000000" pitchFamily="2" charset="2"/>
              <a:buChar char="Ø"/>
            </a:pPr>
            <a:r>
              <a:rPr lang="en-US" altLang="zh-CN" sz="2000" dirty="0">
                <a:solidFill>
                  <a:srgbClr val="404040"/>
                </a:solidFill>
                <a:latin typeface="quote-cjk-patch"/>
                <a:ea typeface="Menlo"/>
              </a:rPr>
              <a:t>Visualization of neuronal firing rates on a low dimensional space: dimension reduction were performed using </a:t>
            </a:r>
            <a:r>
              <a:rPr lang="en-US" altLang="zh-CN" sz="2000" b="1" dirty="0">
                <a:solidFill>
                  <a:srgbClr val="404040"/>
                </a:solidFill>
                <a:latin typeface="quote-cjk-patch"/>
                <a:ea typeface="Menlo"/>
              </a:rPr>
              <a:t>t-distributed stochastic neighbor embedding </a:t>
            </a:r>
            <a:r>
              <a:rPr lang="en-US" altLang="zh-CN" sz="2000" dirty="0">
                <a:solidFill>
                  <a:srgbClr val="404040"/>
                </a:solidFill>
                <a:latin typeface="quote-cjk-patch"/>
                <a:ea typeface="Menlo"/>
              </a:rPr>
              <a:t>(t-SNE), and the optimal perplexity value for t-SNE analysis were determined by finding the highest silhouette score.</a:t>
            </a:r>
            <a:endParaRPr kumimoji="0" lang="en-US" altLang="zh-CN" sz="2000" u="none" strike="noStrike" cap="none" normalizeH="0" baseline="0" dirty="0">
              <a:ln>
                <a:noFill/>
              </a:ln>
              <a:solidFill>
                <a:srgbClr val="404040"/>
              </a:solidFill>
              <a:effectLst/>
              <a:latin typeface="quote-cjk-patch"/>
              <a:ea typeface="Menlo"/>
            </a:endParaRPr>
          </a:p>
        </p:txBody>
      </p:sp>
      <p:pic>
        <p:nvPicPr>
          <p:cNvPr id="4" name="图片 3">
            <a:extLst>
              <a:ext uri="{FF2B5EF4-FFF2-40B4-BE49-F238E27FC236}">
                <a16:creationId xmlns:a16="http://schemas.microsoft.com/office/drawing/2014/main" id="{A59D68DF-59D7-24F7-DE63-D7231929DC4D}"/>
              </a:ext>
            </a:extLst>
          </p:cNvPr>
          <p:cNvPicPr>
            <a:picLocks noChangeAspect="1"/>
          </p:cNvPicPr>
          <p:nvPr/>
        </p:nvPicPr>
        <p:blipFill>
          <a:blip r:embed="rId2"/>
          <a:stretch>
            <a:fillRect/>
          </a:stretch>
        </p:blipFill>
        <p:spPr>
          <a:xfrm>
            <a:off x="738967" y="4422460"/>
            <a:ext cx="3723803" cy="2377440"/>
          </a:xfrm>
          <a:prstGeom prst="rect">
            <a:avLst/>
          </a:prstGeom>
          <a:ln>
            <a:noFill/>
          </a:ln>
          <a:effectLst>
            <a:outerShdw blurRad="190500" algn="tl" rotWithShape="0">
              <a:srgbClr val="000000">
                <a:alpha val="70000"/>
              </a:srgbClr>
            </a:outerShdw>
          </a:effectLst>
        </p:spPr>
      </p:pic>
      <p:pic>
        <p:nvPicPr>
          <p:cNvPr id="6" name="图片 5">
            <a:extLst>
              <a:ext uri="{FF2B5EF4-FFF2-40B4-BE49-F238E27FC236}">
                <a16:creationId xmlns:a16="http://schemas.microsoft.com/office/drawing/2014/main" id="{1A08D5D9-F3BA-1457-5401-A3463C374A68}"/>
              </a:ext>
            </a:extLst>
          </p:cNvPr>
          <p:cNvPicPr>
            <a:picLocks noChangeAspect="1"/>
          </p:cNvPicPr>
          <p:nvPr/>
        </p:nvPicPr>
        <p:blipFill>
          <a:blip r:embed="rId3"/>
          <a:stretch>
            <a:fillRect/>
          </a:stretch>
        </p:blipFill>
        <p:spPr>
          <a:xfrm>
            <a:off x="4691207" y="4422460"/>
            <a:ext cx="3874651" cy="2377440"/>
          </a:xfrm>
          <a:prstGeom prst="rect">
            <a:avLst/>
          </a:prstGeom>
          <a:ln>
            <a:noFill/>
          </a:ln>
          <a:effectLst>
            <a:outerShdw blurRad="190500" algn="tl" rotWithShape="0">
              <a:srgbClr val="000000">
                <a:alpha val="70000"/>
              </a:srgbClr>
            </a:outerShdw>
          </a:effectLst>
        </p:spPr>
      </p:pic>
      <p:pic>
        <p:nvPicPr>
          <p:cNvPr id="8" name="图片 7">
            <a:extLst>
              <a:ext uri="{FF2B5EF4-FFF2-40B4-BE49-F238E27FC236}">
                <a16:creationId xmlns:a16="http://schemas.microsoft.com/office/drawing/2014/main" id="{3C4AEF14-E694-B915-D20F-AF963F1E850D}"/>
              </a:ext>
            </a:extLst>
          </p:cNvPr>
          <p:cNvPicPr>
            <a:picLocks noChangeAspect="1"/>
          </p:cNvPicPr>
          <p:nvPr/>
        </p:nvPicPr>
        <p:blipFill>
          <a:blip r:embed="rId4"/>
          <a:stretch>
            <a:fillRect/>
          </a:stretch>
        </p:blipFill>
        <p:spPr>
          <a:xfrm>
            <a:off x="9062547" y="4422460"/>
            <a:ext cx="2329411" cy="237744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1421338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71D92A-A61E-7117-4B6B-0596F657B529}"/>
            </a:ext>
          </a:extLst>
        </p:cNvPr>
        <p:cNvGrpSpPr/>
        <p:nvPr/>
      </p:nvGrpSpPr>
      <p:grpSpPr>
        <a:xfrm>
          <a:off x="0" y="0"/>
          <a:ext cx="0" cy="0"/>
          <a:chOff x="0" y="0"/>
          <a:chExt cx="0" cy="0"/>
        </a:xfrm>
      </p:grpSpPr>
      <p:sp>
        <p:nvSpPr>
          <p:cNvPr id="9" name="矩形 8">
            <a:extLst>
              <a:ext uri="{FF2B5EF4-FFF2-40B4-BE49-F238E27FC236}">
                <a16:creationId xmlns:a16="http://schemas.microsoft.com/office/drawing/2014/main" id="{49E84393-C59B-2C74-5B53-0D8BD467E2AA}"/>
              </a:ext>
            </a:extLst>
          </p:cNvPr>
          <p:cNvSpPr/>
          <p:nvPr/>
        </p:nvSpPr>
        <p:spPr>
          <a:xfrm>
            <a:off x="0" y="0"/>
            <a:ext cx="8742680" cy="99867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a-DK" altLang="zh-CN" sz="3600" b="1" dirty="0">
                <a:solidFill>
                  <a:srgbClr val="404040"/>
                </a:solidFill>
                <a:latin typeface="quote-cjk-patch"/>
              </a:rPr>
              <a:t>3</a:t>
            </a:r>
            <a:r>
              <a:rPr lang="da-DK" altLang="zh-CN" sz="3600" b="1" i="0" dirty="0">
                <a:solidFill>
                  <a:srgbClr val="404040"/>
                </a:solidFill>
                <a:effectLst/>
                <a:latin typeface="quote-cjk-patch"/>
              </a:rPr>
              <a:t>. </a:t>
            </a:r>
            <a:r>
              <a:rPr lang="en-US" altLang="zh-CN" sz="3600" b="1" i="0" dirty="0">
                <a:solidFill>
                  <a:srgbClr val="404040"/>
                </a:solidFill>
                <a:effectLst/>
                <a:latin typeface="quote-cjk-patch"/>
              </a:rPr>
              <a:t>N</a:t>
            </a:r>
            <a:r>
              <a:rPr lang="en-US" altLang="zh-CN" sz="3600" b="1" dirty="0">
                <a:solidFill>
                  <a:srgbClr val="404040"/>
                </a:solidFill>
                <a:latin typeface="quote-cjk-patch"/>
              </a:rPr>
              <a:t>ormalized Average Firing Rate</a:t>
            </a:r>
            <a:r>
              <a:rPr lang="en-US" altLang="zh-CN" sz="3600" b="1" i="0" dirty="0">
                <a:solidFill>
                  <a:srgbClr val="404040"/>
                </a:solidFill>
                <a:effectLst/>
                <a:latin typeface="quote-cjk-patch"/>
              </a:rPr>
              <a:t>: </a:t>
            </a:r>
            <a:endParaRPr lang="da-DK" altLang="zh-CN" sz="3600" b="1" i="0" dirty="0">
              <a:solidFill>
                <a:srgbClr val="404040"/>
              </a:solidFill>
              <a:effectLst/>
              <a:latin typeface="quote-cjk-patch"/>
            </a:endParaRPr>
          </a:p>
        </p:txBody>
      </p:sp>
      <p:sp>
        <p:nvSpPr>
          <p:cNvPr id="2" name="Rectangle 3">
            <a:extLst>
              <a:ext uri="{FF2B5EF4-FFF2-40B4-BE49-F238E27FC236}">
                <a16:creationId xmlns:a16="http://schemas.microsoft.com/office/drawing/2014/main" id="{6C2336A5-6648-4646-E692-648E049ECFB3}"/>
              </a:ext>
            </a:extLst>
          </p:cNvPr>
          <p:cNvSpPr>
            <a:spLocks noChangeArrowheads="1"/>
          </p:cNvSpPr>
          <p:nvPr/>
        </p:nvSpPr>
        <p:spPr bwMode="auto">
          <a:xfrm>
            <a:off x="419100" y="780764"/>
            <a:ext cx="11353800" cy="2722284"/>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914400" marR="0" lvl="1" indent="-457200" algn="l" defTabSz="914400" rtl="0" eaLnBrk="0" fontAlgn="base" latinLnBrk="0" hangingPunct="0">
              <a:lnSpc>
                <a:spcPct val="150000"/>
              </a:lnSpc>
              <a:spcBef>
                <a:spcPct val="0"/>
              </a:spcBef>
              <a:spcAft>
                <a:spcPct val="0"/>
              </a:spcAft>
              <a:buClrTx/>
              <a:buSzTx/>
              <a:buFont typeface="+mj-lt"/>
              <a:buAutoNum type="arabicPeriod"/>
              <a:tabLst/>
            </a:pPr>
            <a:r>
              <a:rPr kumimoji="0" lang="zh-CN" altLang="zh-CN" sz="2000" i="0" u="none" strike="noStrike" cap="none" normalizeH="0" baseline="0" dirty="0">
                <a:ln>
                  <a:noFill/>
                </a:ln>
                <a:solidFill>
                  <a:srgbClr val="404040"/>
                </a:solidFill>
                <a:effectLst/>
                <a:latin typeface="quote-cjk-patch"/>
                <a:ea typeface="quote-cjk-patch"/>
              </a:rPr>
              <a:t>Run </a:t>
            </a:r>
            <a:r>
              <a:rPr kumimoji="0" lang="zh-CN" altLang="zh-CN" sz="2000" b="1" u="none" strike="noStrike" cap="none" normalizeH="0" baseline="0" dirty="0">
                <a:ln>
                  <a:noFill/>
                </a:ln>
                <a:solidFill>
                  <a:srgbClr val="404040"/>
                </a:solidFill>
                <a:effectLst/>
                <a:latin typeface="quote-cjk-patch"/>
                <a:ea typeface="Menlo"/>
              </a:rPr>
              <a:t>$CODE_PATH/</a:t>
            </a:r>
            <a:r>
              <a:rPr kumimoji="0" lang="en-US" altLang="zh-CN" sz="2000" b="1" u="none" strike="noStrike" cap="none" normalizeH="0" baseline="0" dirty="0">
                <a:ln>
                  <a:noFill/>
                </a:ln>
                <a:solidFill>
                  <a:srgbClr val="404040"/>
                </a:solidFill>
                <a:effectLst/>
                <a:latin typeface="quote-cjk-patch"/>
                <a:ea typeface="Menlo"/>
              </a:rPr>
              <a:t>Figure_3d.ipynb </a:t>
            </a:r>
            <a:r>
              <a:rPr kumimoji="0" lang="en-US" altLang="zh-CN" sz="2000" u="none" strike="noStrike" cap="none" normalizeH="0" baseline="0" dirty="0">
                <a:ln>
                  <a:noFill/>
                </a:ln>
                <a:solidFill>
                  <a:srgbClr val="404040"/>
                </a:solidFill>
                <a:effectLst/>
                <a:latin typeface="quote-cjk-patch"/>
                <a:ea typeface="Menlo"/>
              </a:rPr>
              <a:t>step by step. This notebook is used to generate the following plot, showing the normalized average firing rate for three clusters aligned to the onset of three behavioral epochs (Figure 3d</a:t>
            </a:r>
            <a:r>
              <a:rPr lang="en-US" altLang="zh-CN" sz="2000" dirty="0">
                <a:solidFill>
                  <a:srgbClr val="404040"/>
                </a:solidFill>
                <a:latin typeface="quote-cjk-patch"/>
                <a:ea typeface="Menlo"/>
              </a:rPr>
              <a:t>)</a:t>
            </a:r>
            <a:r>
              <a:rPr kumimoji="0" lang="en-US" altLang="zh-CN" sz="2000" u="none" strike="noStrike" cap="none" normalizeH="0" baseline="0" dirty="0">
                <a:ln>
                  <a:noFill/>
                </a:ln>
                <a:solidFill>
                  <a:srgbClr val="404040"/>
                </a:solidFill>
                <a:effectLst/>
                <a:latin typeface="quote-cjk-patch"/>
                <a:ea typeface="Menlo"/>
              </a:rPr>
              <a:t>: </a:t>
            </a:r>
          </a:p>
          <a:p>
            <a:pPr marL="1371600" lvl="2" indent="-457200" eaLnBrk="0" fontAlgn="base" hangingPunct="0">
              <a:lnSpc>
                <a:spcPct val="150000"/>
              </a:lnSpc>
              <a:spcBef>
                <a:spcPct val="0"/>
              </a:spcBef>
              <a:spcAft>
                <a:spcPct val="0"/>
              </a:spcAft>
              <a:buFont typeface="Wingdings" panose="05000000000000000000" pitchFamily="2" charset="2"/>
              <a:buChar char="Ø"/>
            </a:pPr>
            <a:r>
              <a:rPr lang="en-US" altLang="zh-CN" sz="2000" dirty="0">
                <a:solidFill>
                  <a:srgbClr val="404040"/>
                </a:solidFill>
                <a:latin typeface="quote-cjk-patch"/>
                <a:ea typeface="quote-cjk-patch"/>
              </a:rPr>
              <a:t>Replace </a:t>
            </a:r>
            <a:r>
              <a:rPr lang="en-US" altLang="zh-CN" sz="2000" b="1" dirty="0" err="1">
                <a:solidFill>
                  <a:srgbClr val="404040"/>
                </a:solidFill>
                <a:latin typeface="quote-cjk-patch"/>
                <a:ea typeface="quote-cjk-patch"/>
              </a:rPr>
              <a:t>pn_root</a:t>
            </a:r>
            <a:r>
              <a:rPr lang="en-US" altLang="zh-CN" sz="2000" b="1" dirty="0">
                <a:solidFill>
                  <a:srgbClr val="404040"/>
                </a:solidFill>
                <a:latin typeface="quote-cjk-patch"/>
                <a:ea typeface="quote-cjk-patch"/>
              </a:rPr>
              <a:t> </a:t>
            </a:r>
            <a:r>
              <a:rPr lang="en-US" altLang="zh-CN" sz="2000" dirty="0">
                <a:solidFill>
                  <a:srgbClr val="404040"/>
                </a:solidFill>
                <a:latin typeface="quote-cjk-patch"/>
                <a:ea typeface="quote-cjk-patch"/>
              </a:rPr>
              <a:t>with your </a:t>
            </a:r>
            <a:r>
              <a:rPr lang="en-US" altLang="zh-CN" sz="2000" b="1" dirty="0">
                <a:solidFill>
                  <a:srgbClr val="404040"/>
                </a:solidFill>
                <a:latin typeface="quote-cjk-patch"/>
                <a:ea typeface="quote-cjk-patch"/>
              </a:rPr>
              <a:t>$DATA_PATH</a:t>
            </a:r>
            <a:r>
              <a:rPr lang="zh-CN" altLang="en-US" sz="2000" b="1" dirty="0">
                <a:solidFill>
                  <a:srgbClr val="404040"/>
                </a:solidFill>
                <a:latin typeface="quote-cjk-patch"/>
                <a:ea typeface="quote-cjk-patch"/>
              </a:rPr>
              <a:t> </a:t>
            </a:r>
            <a:r>
              <a:rPr lang="en-US" altLang="zh-CN" sz="2000" dirty="0">
                <a:solidFill>
                  <a:srgbClr val="404040"/>
                </a:solidFill>
                <a:latin typeface="quote-cjk-patch"/>
                <a:ea typeface="quote-cjk-patch"/>
              </a:rPr>
              <a:t>and</a:t>
            </a:r>
            <a:r>
              <a:rPr lang="zh-CN" altLang="en-US" sz="2000" dirty="0">
                <a:solidFill>
                  <a:srgbClr val="404040"/>
                </a:solidFill>
                <a:latin typeface="quote-cjk-patch"/>
                <a:ea typeface="quote-cjk-patch"/>
              </a:rPr>
              <a:t> </a:t>
            </a:r>
            <a:r>
              <a:rPr lang="en-US" altLang="zh-CN" sz="2000" dirty="0">
                <a:solidFill>
                  <a:srgbClr val="404040"/>
                </a:solidFill>
                <a:latin typeface="quote-cjk-patch"/>
                <a:ea typeface="quote-cjk-patch"/>
              </a:rPr>
              <a:t>run the code.</a:t>
            </a:r>
          </a:p>
          <a:p>
            <a:pPr marL="1371600" lvl="2" indent="-457200" eaLnBrk="0" fontAlgn="base" hangingPunct="0">
              <a:lnSpc>
                <a:spcPct val="150000"/>
              </a:lnSpc>
              <a:spcBef>
                <a:spcPct val="0"/>
              </a:spcBef>
              <a:spcAft>
                <a:spcPct val="0"/>
              </a:spcAft>
              <a:buFont typeface="Wingdings" panose="05000000000000000000" pitchFamily="2" charset="2"/>
              <a:buChar char="Ø"/>
            </a:pPr>
            <a:r>
              <a:rPr lang="en-US" altLang="zh-CN" sz="2000" i="0" dirty="0">
                <a:solidFill>
                  <a:srgbClr val="404040"/>
                </a:solidFill>
                <a:latin typeface="quote-cjk-patch"/>
                <a:ea typeface="quote-cjk-patch"/>
              </a:rPr>
              <a:t>The firing rates for each unit during three behavioral epochs were </a:t>
            </a:r>
            <a:r>
              <a:rPr lang="en-US" altLang="zh-CN" sz="2000" b="1" i="0" dirty="0">
                <a:solidFill>
                  <a:srgbClr val="404040"/>
                </a:solidFill>
                <a:latin typeface="quote-cjk-patch"/>
                <a:ea typeface="quote-cjk-patch"/>
              </a:rPr>
              <a:t>Min-max normalized </a:t>
            </a:r>
            <a:r>
              <a:rPr lang="en-US" altLang="zh-CN" sz="2000" i="0" dirty="0">
                <a:solidFill>
                  <a:srgbClr val="404040"/>
                </a:solidFill>
                <a:latin typeface="quote-cjk-patch"/>
                <a:ea typeface="quote-cjk-patch"/>
              </a:rPr>
              <a:t>to the range (0, 1).</a:t>
            </a:r>
            <a:endParaRPr kumimoji="0" lang="zh-CN" altLang="zh-CN" sz="2000" i="0" u="none" strike="noStrike" cap="none" normalizeH="0" baseline="0" dirty="0">
              <a:ln>
                <a:noFill/>
              </a:ln>
              <a:solidFill>
                <a:srgbClr val="404040"/>
              </a:solidFill>
              <a:effectLst/>
              <a:latin typeface="quote-cjk-patch"/>
              <a:ea typeface="quote-cjk-patch"/>
            </a:endParaRPr>
          </a:p>
        </p:txBody>
      </p:sp>
      <p:pic>
        <p:nvPicPr>
          <p:cNvPr id="5" name="图片 4">
            <a:extLst>
              <a:ext uri="{FF2B5EF4-FFF2-40B4-BE49-F238E27FC236}">
                <a16:creationId xmlns:a16="http://schemas.microsoft.com/office/drawing/2014/main" id="{9483B206-0647-5D78-A5FE-33200A07C9DF}"/>
              </a:ext>
            </a:extLst>
          </p:cNvPr>
          <p:cNvPicPr>
            <a:picLocks noChangeAspect="1"/>
          </p:cNvPicPr>
          <p:nvPr/>
        </p:nvPicPr>
        <p:blipFill>
          <a:blip r:embed="rId2"/>
          <a:stretch>
            <a:fillRect/>
          </a:stretch>
        </p:blipFill>
        <p:spPr>
          <a:xfrm>
            <a:off x="4048125" y="3285135"/>
            <a:ext cx="4095750" cy="348615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881326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C42A11-DD67-4FA2-63BF-77F8691EB4D1}"/>
            </a:ext>
          </a:extLst>
        </p:cNvPr>
        <p:cNvGrpSpPr/>
        <p:nvPr/>
      </p:nvGrpSpPr>
      <p:grpSpPr>
        <a:xfrm>
          <a:off x="0" y="0"/>
          <a:ext cx="0" cy="0"/>
          <a:chOff x="0" y="0"/>
          <a:chExt cx="0" cy="0"/>
        </a:xfrm>
      </p:grpSpPr>
      <p:sp>
        <p:nvSpPr>
          <p:cNvPr id="9" name="矩形 8">
            <a:extLst>
              <a:ext uri="{FF2B5EF4-FFF2-40B4-BE49-F238E27FC236}">
                <a16:creationId xmlns:a16="http://schemas.microsoft.com/office/drawing/2014/main" id="{F6C28CBF-F0CB-2C5A-98FF-98A1DCF6C6C3}"/>
              </a:ext>
            </a:extLst>
          </p:cNvPr>
          <p:cNvSpPr/>
          <p:nvPr/>
        </p:nvSpPr>
        <p:spPr>
          <a:xfrm>
            <a:off x="0" y="0"/>
            <a:ext cx="8742680" cy="99867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a-DK" altLang="zh-CN" sz="3600" b="1" i="0" dirty="0">
                <a:solidFill>
                  <a:srgbClr val="404040"/>
                </a:solidFill>
                <a:effectLst/>
                <a:latin typeface="quote-cjk-patch"/>
              </a:rPr>
              <a:t>4. </a:t>
            </a:r>
            <a:r>
              <a:rPr lang="en-US" altLang="zh-CN" sz="3600" b="1" dirty="0">
                <a:solidFill>
                  <a:srgbClr val="404040"/>
                </a:solidFill>
                <a:latin typeface="quote-cjk-patch"/>
              </a:rPr>
              <a:t>SVM Classification</a:t>
            </a:r>
            <a:r>
              <a:rPr lang="en-US" altLang="zh-CN" sz="3600" b="1" i="0" dirty="0">
                <a:solidFill>
                  <a:srgbClr val="404040"/>
                </a:solidFill>
                <a:effectLst/>
                <a:latin typeface="quote-cjk-patch"/>
              </a:rPr>
              <a:t>: </a:t>
            </a:r>
            <a:endParaRPr lang="da-DK" altLang="zh-CN" sz="3600" b="1" i="0" dirty="0">
              <a:solidFill>
                <a:srgbClr val="404040"/>
              </a:solidFill>
              <a:effectLst/>
              <a:latin typeface="quote-cjk-patch"/>
            </a:endParaRPr>
          </a:p>
        </p:txBody>
      </p:sp>
      <p:sp>
        <p:nvSpPr>
          <p:cNvPr id="2" name="Rectangle 3">
            <a:extLst>
              <a:ext uri="{FF2B5EF4-FFF2-40B4-BE49-F238E27FC236}">
                <a16:creationId xmlns:a16="http://schemas.microsoft.com/office/drawing/2014/main" id="{32948801-4CE8-B25B-B20C-96DCD84C1595}"/>
              </a:ext>
            </a:extLst>
          </p:cNvPr>
          <p:cNvSpPr>
            <a:spLocks noChangeArrowheads="1"/>
          </p:cNvSpPr>
          <p:nvPr/>
        </p:nvSpPr>
        <p:spPr bwMode="auto">
          <a:xfrm>
            <a:off x="419100" y="820891"/>
            <a:ext cx="11353800" cy="2722284"/>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914400" marR="0" lvl="1" indent="-457200" algn="l" defTabSz="914400" rtl="0" eaLnBrk="0" fontAlgn="base" latinLnBrk="0" hangingPunct="0">
              <a:lnSpc>
                <a:spcPct val="150000"/>
              </a:lnSpc>
              <a:spcBef>
                <a:spcPct val="0"/>
              </a:spcBef>
              <a:spcAft>
                <a:spcPct val="0"/>
              </a:spcAft>
              <a:buClrTx/>
              <a:buSzTx/>
              <a:buFont typeface="+mj-lt"/>
              <a:buAutoNum type="arabicPeriod"/>
              <a:tabLst/>
            </a:pPr>
            <a:r>
              <a:rPr kumimoji="0" lang="zh-CN" altLang="zh-CN" sz="2000" i="0" u="none" strike="noStrike" cap="none" normalizeH="0" baseline="0" dirty="0">
                <a:ln>
                  <a:noFill/>
                </a:ln>
                <a:solidFill>
                  <a:srgbClr val="404040"/>
                </a:solidFill>
                <a:effectLst/>
                <a:latin typeface="quote-cjk-patch"/>
                <a:ea typeface="quote-cjk-patch"/>
              </a:rPr>
              <a:t>Run </a:t>
            </a:r>
            <a:r>
              <a:rPr kumimoji="0" lang="zh-CN" altLang="zh-CN" sz="2000" b="1" u="none" strike="noStrike" cap="none" normalizeH="0" baseline="0" dirty="0">
                <a:ln>
                  <a:noFill/>
                </a:ln>
                <a:solidFill>
                  <a:srgbClr val="404040"/>
                </a:solidFill>
                <a:effectLst/>
                <a:latin typeface="quote-cjk-patch"/>
                <a:ea typeface="Menlo"/>
              </a:rPr>
              <a:t>$CODE_PATH/</a:t>
            </a:r>
            <a:r>
              <a:rPr kumimoji="0" lang="en-US" altLang="zh-CN" sz="2000" b="1" u="none" strike="noStrike" cap="none" normalizeH="0" baseline="0" dirty="0">
                <a:ln>
                  <a:noFill/>
                </a:ln>
                <a:solidFill>
                  <a:srgbClr val="404040"/>
                </a:solidFill>
                <a:effectLst/>
                <a:latin typeface="quote-cjk-patch"/>
                <a:ea typeface="Menlo"/>
              </a:rPr>
              <a:t>Figure_3ef.ipynb </a:t>
            </a:r>
            <a:r>
              <a:rPr kumimoji="0" lang="en-US" altLang="zh-CN" sz="2000" u="none" strike="noStrike" cap="none" normalizeH="0" baseline="0" dirty="0">
                <a:ln>
                  <a:noFill/>
                </a:ln>
                <a:solidFill>
                  <a:srgbClr val="404040"/>
                </a:solidFill>
                <a:effectLst/>
                <a:latin typeface="quote-cjk-patch"/>
                <a:ea typeface="Menlo"/>
              </a:rPr>
              <a:t>step by step. This notebook is used to generate the following plots (Figure 3e and Figure 3f</a:t>
            </a:r>
            <a:r>
              <a:rPr lang="en-US" altLang="zh-CN" sz="2000" dirty="0">
                <a:solidFill>
                  <a:srgbClr val="404040"/>
                </a:solidFill>
                <a:latin typeface="quote-cjk-patch"/>
                <a:ea typeface="Menlo"/>
              </a:rPr>
              <a:t>)</a:t>
            </a:r>
            <a:r>
              <a:rPr kumimoji="0" lang="en-US" altLang="zh-CN" sz="2000" u="none" strike="noStrike" cap="none" normalizeH="0" baseline="0" dirty="0">
                <a:ln>
                  <a:noFill/>
                </a:ln>
                <a:solidFill>
                  <a:srgbClr val="404040"/>
                </a:solidFill>
                <a:effectLst/>
                <a:latin typeface="quote-cjk-patch"/>
                <a:ea typeface="Menlo"/>
              </a:rPr>
              <a:t>: </a:t>
            </a:r>
            <a:endParaRPr lang="en-US" altLang="zh-CN" sz="2000" dirty="0">
              <a:solidFill>
                <a:srgbClr val="404040"/>
              </a:solidFill>
              <a:latin typeface="quote-cjk-patch"/>
              <a:ea typeface="Menlo"/>
            </a:endParaRPr>
          </a:p>
          <a:p>
            <a:pPr marL="1371600" lvl="2" indent="-457200" eaLnBrk="0" fontAlgn="base" hangingPunct="0">
              <a:lnSpc>
                <a:spcPct val="150000"/>
              </a:lnSpc>
              <a:spcBef>
                <a:spcPct val="0"/>
              </a:spcBef>
              <a:spcAft>
                <a:spcPct val="0"/>
              </a:spcAft>
              <a:buFont typeface="Wingdings" panose="05000000000000000000" pitchFamily="2" charset="2"/>
              <a:buChar char="Ø"/>
            </a:pPr>
            <a:r>
              <a:rPr lang="en-US" altLang="zh-CN" sz="2000" dirty="0">
                <a:solidFill>
                  <a:srgbClr val="404040"/>
                </a:solidFill>
                <a:latin typeface="quote-cjk-patch"/>
                <a:ea typeface="quote-cjk-patch"/>
              </a:rPr>
              <a:t>Replace </a:t>
            </a:r>
            <a:r>
              <a:rPr lang="en-US" altLang="zh-CN" sz="2000" b="1" dirty="0" err="1">
                <a:solidFill>
                  <a:srgbClr val="404040"/>
                </a:solidFill>
                <a:latin typeface="quote-cjk-patch"/>
                <a:ea typeface="quote-cjk-patch"/>
              </a:rPr>
              <a:t>pn_root</a:t>
            </a:r>
            <a:r>
              <a:rPr lang="en-US" altLang="zh-CN" sz="2000" b="1" dirty="0">
                <a:solidFill>
                  <a:srgbClr val="404040"/>
                </a:solidFill>
                <a:latin typeface="quote-cjk-patch"/>
                <a:ea typeface="quote-cjk-patch"/>
              </a:rPr>
              <a:t> </a:t>
            </a:r>
            <a:r>
              <a:rPr lang="en-US" altLang="zh-CN" sz="2000" dirty="0">
                <a:solidFill>
                  <a:srgbClr val="404040"/>
                </a:solidFill>
                <a:latin typeface="quote-cjk-patch"/>
                <a:ea typeface="quote-cjk-patch"/>
              </a:rPr>
              <a:t>with your </a:t>
            </a:r>
            <a:r>
              <a:rPr lang="en-US" altLang="zh-CN" sz="2000" b="1" dirty="0">
                <a:solidFill>
                  <a:srgbClr val="404040"/>
                </a:solidFill>
                <a:latin typeface="quote-cjk-patch"/>
                <a:ea typeface="quote-cjk-patch"/>
              </a:rPr>
              <a:t>$DATA_PATH</a:t>
            </a:r>
            <a:r>
              <a:rPr lang="zh-CN" altLang="en-US" sz="2000" b="1" dirty="0">
                <a:solidFill>
                  <a:srgbClr val="404040"/>
                </a:solidFill>
                <a:latin typeface="quote-cjk-patch"/>
                <a:ea typeface="quote-cjk-patch"/>
              </a:rPr>
              <a:t> </a:t>
            </a:r>
            <a:r>
              <a:rPr lang="en-US" altLang="zh-CN" sz="2000" dirty="0">
                <a:solidFill>
                  <a:srgbClr val="404040"/>
                </a:solidFill>
                <a:latin typeface="quote-cjk-patch"/>
                <a:ea typeface="quote-cjk-patch"/>
              </a:rPr>
              <a:t>and</a:t>
            </a:r>
            <a:r>
              <a:rPr lang="zh-CN" altLang="en-US" sz="2000" dirty="0">
                <a:solidFill>
                  <a:srgbClr val="404040"/>
                </a:solidFill>
                <a:latin typeface="quote-cjk-patch"/>
                <a:ea typeface="quote-cjk-patch"/>
              </a:rPr>
              <a:t> </a:t>
            </a:r>
            <a:r>
              <a:rPr lang="en-US" altLang="zh-CN" sz="2000" dirty="0">
                <a:solidFill>
                  <a:srgbClr val="404040"/>
                </a:solidFill>
                <a:latin typeface="quote-cjk-patch"/>
                <a:ea typeface="quote-cjk-patch"/>
              </a:rPr>
              <a:t>run the code.</a:t>
            </a:r>
          </a:p>
          <a:p>
            <a:pPr marL="1371600" lvl="2" indent="-457200" eaLnBrk="0" fontAlgn="base" hangingPunct="0">
              <a:lnSpc>
                <a:spcPct val="150000"/>
              </a:lnSpc>
              <a:spcBef>
                <a:spcPct val="0"/>
              </a:spcBef>
              <a:spcAft>
                <a:spcPct val="0"/>
              </a:spcAft>
              <a:buFont typeface="Wingdings" panose="05000000000000000000" pitchFamily="2" charset="2"/>
              <a:buChar char="Ø"/>
            </a:pPr>
            <a:r>
              <a:rPr kumimoji="0" lang="en-US" altLang="zh-CN" sz="2000" u="none" strike="noStrike" cap="none" normalizeH="0" baseline="0" dirty="0">
                <a:ln>
                  <a:noFill/>
                </a:ln>
                <a:solidFill>
                  <a:srgbClr val="404040"/>
                </a:solidFill>
                <a:effectLst/>
                <a:latin typeface="quote-cjk-patch"/>
                <a:ea typeface="Menlo"/>
              </a:rPr>
              <a:t>The polynomial kernel for the class</a:t>
            </a:r>
            <a:r>
              <a:rPr lang="en-US" altLang="zh-CN" sz="2000" dirty="0">
                <a:solidFill>
                  <a:srgbClr val="404040"/>
                </a:solidFill>
                <a:latin typeface="quote-cjk-patch"/>
                <a:ea typeface="Menlo"/>
              </a:rPr>
              <a:t>ifier is selected based on its high accuracy. </a:t>
            </a:r>
          </a:p>
          <a:p>
            <a:pPr marL="1371600" lvl="2" indent="-457200" eaLnBrk="0" fontAlgn="base" hangingPunct="0">
              <a:lnSpc>
                <a:spcPct val="150000"/>
              </a:lnSpc>
              <a:spcBef>
                <a:spcPct val="0"/>
              </a:spcBef>
              <a:spcAft>
                <a:spcPct val="0"/>
              </a:spcAft>
              <a:buFont typeface="Wingdings" panose="05000000000000000000" pitchFamily="2" charset="2"/>
              <a:buChar char="Ø"/>
            </a:pPr>
            <a:r>
              <a:rPr lang="en-US" altLang="zh-CN" sz="2000" dirty="0">
                <a:solidFill>
                  <a:srgbClr val="404040"/>
                </a:solidFill>
                <a:latin typeface="quote-cjk-patch"/>
                <a:ea typeface="Menlo"/>
              </a:rPr>
              <a:t>The confusion matrix was normalized per class by dividing each element in the matrix by the sum of elements in the corresponding row.</a:t>
            </a:r>
            <a:endParaRPr kumimoji="0" lang="en-US" altLang="zh-CN" sz="2000" u="none" strike="noStrike" cap="none" normalizeH="0" baseline="0" dirty="0">
              <a:ln>
                <a:noFill/>
              </a:ln>
              <a:solidFill>
                <a:srgbClr val="404040"/>
              </a:solidFill>
              <a:effectLst/>
              <a:latin typeface="quote-cjk-patch"/>
              <a:ea typeface="Menlo"/>
            </a:endParaRPr>
          </a:p>
        </p:txBody>
      </p:sp>
      <p:pic>
        <p:nvPicPr>
          <p:cNvPr id="4" name="图片 3">
            <a:extLst>
              <a:ext uri="{FF2B5EF4-FFF2-40B4-BE49-F238E27FC236}">
                <a16:creationId xmlns:a16="http://schemas.microsoft.com/office/drawing/2014/main" id="{CE326D8E-3408-30BD-20FF-CBDC40DC97E1}"/>
              </a:ext>
            </a:extLst>
          </p:cNvPr>
          <p:cNvPicPr>
            <a:picLocks noChangeAspect="1"/>
          </p:cNvPicPr>
          <p:nvPr/>
        </p:nvPicPr>
        <p:blipFill>
          <a:blip r:embed="rId2"/>
          <a:stretch>
            <a:fillRect/>
          </a:stretch>
        </p:blipFill>
        <p:spPr>
          <a:xfrm>
            <a:off x="6895794" y="3782961"/>
            <a:ext cx="3417073" cy="2880360"/>
          </a:xfrm>
          <a:prstGeom prst="rect">
            <a:avLst/>
          </a:prstGeom>
          <a:ln>
            <a:noFill/>
          </a:ln>
          <a:effectLst>
            <a:outerShdw blurRad="190500" algn="tl" rotWithShape="0">
              <a:srgbClr val="000000">
                <a:alpha val="70000"/>
              </a:srgbClr>
            </a:outerShdw>
          </a:effectLst>
        </p:spPr>
      </p:pic>
      <p:pic>
        <p:nvPicPr>
          <p:cNvPr id="7" name="图片 6">
            <a:extLst>
              <a:ext uri="{FF2B5EF4-FFF2-40B4-BE49-F238E27FC236}">
                <a16:creationId xmlns:a16="http://schemas.microsoft.com/office/drawing/2014/main" id="{FDD028F2-34D5-44DC-80D7-E79802EB9ECA}"/>
              </a:ext>
            </a:extLst>
          </p:cNvPr>
          <p:cNvPicPr>
            <a:picLocks noChangeAspect="1"/>
          </p:cNvPicPr>
          <p:nvPr/>
        </p:nvPicPr>
        <p:blipFill>
          <a:blip r:embed="rId3"/>
          <a:stretch>
            <a:fillRect/>
          </a:stretch>
        </p:blipFill>
        <p:spPr>
          <a:xfrm>
            <a:off x="1115523" y="3834967"/>
            <a:ext cx="4972050" cy="287655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0723676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FF18EC-2046-ADD0-EF49-FC7398405B43}"/>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51EB395E-B7EB-556C-5B08-04B0741D8021}"/>
              </a:ext>
            </a:extLst>
          </p:cNvPr>
          <p:cNvSpPr>
            <a:spLocks noGrp="1"/>
          </p:cNvSpPr>
          <p:nvPr>
            <p:ph type="ctrTitle"/>
          </p:nvPr>
        </p:nvSpPr>
        <p:spPr/>
        <p:txBody>
          <a:bodyPr>
            <a:normAutofit fontScale="90000"/>
          </a:bodyPr>
          <a:lstStyle/>
          <a:p>
            <a:r>
              <a:rPr lang="da-DK" altLang="zh-CN" b="1" i="0" dirty="0">
                <a:solidFill>
                  <a:srgbClr val="404040"/>
                </a:solidFill>
                <a:effectLst/>
                <a:latin typeface="Arial" panose="020B0604020202020204" pitchFamily="34" charset="0"/>
                <a:cs typeface="Arial" panose="020B0604020202020204" pitchFamily="34" charset="0"/>
              </a:rPr>
              <a:t>Instructions on Behavior </a:t>
            </a:r>
            <a:r>
              <a:rPr lang="en-US" altLang="zh-CN" b="1" i="0" dirty="0">
                <a:solidFill>
                  <a:srgbClr val="404040"/>
                </a:solidFill>
                <a:effectLst/>
                <a:latin typeface="Arial" panose="020B0604020202020204" pitchFamily="34" charset="0"/>
                <a:cs typeface="Arial" panose="020B0604020202020204" pitchFamily="34" charset="0"/>
              </a:rPr>
              <a:t>Recording Videos</a:t>
            </a:r>
            <a:endParaRPr lang="zh-CN" altLang="en-US" dirty="0">
              <a:latin typeface="Arial" panose="020B0604020202020204" pitchFamily="34" charset="0"/>
              <a:cs typeface="Arial" panose="020B0604020202020204" pitchFamily="34" charset="0"/>
            </a:endParaRPr>
          </a:p>
        </p:txBody>
      </p:sp>
      <p:sp>
        <p:nvSpPr>
          <p:cNvPr id="3" name="副标题 2">
            <a:extLst>
              <a:ext uri="{FF2B5EF4-FFF2-40B4-BE49-F238E27FC236}">
                <a16:creationId xmlns:a16="http://schemas.microsoft.com/office/drawing/2014/main" id="{4C45968E-FC6F-EE7C-8615-0D4B6ABEFB4C}"/>
              </a:ext>
            </a:extLst>
          </p:cNvPr>
          <p:cNvSpPr>
            <a:spLocks noGrp="1"/>
          </p:cNvSpPr>
          <p:nvPr>
            <p:ph type="subTitle" idx="1"/>
          </p:nvPr>
        </p:nvSpPr>
        <p:spPr>
          <a:xfrm>
            <a:off x="1524000" y="3602038"/>
            <a:ext cx="9144000" cy="2035364"/>
          </a:xfrm>
        </p:spPr>
        <p:txBody>
          <a:bodyPr>
            <a:normAutofit fontScale="77500" lnSpcReduction="20000"/>
          </a:bodyPr>
          <a:lstStyle/>
          <a:p>
            <a:pPr algn="l">
              <a:lnSpc>
                <a:spcPct val="120000"/>
              </a:lnSpc>
            </a:pPr>
            <a:r>
              <a:rPr lang="en-US" altLang="zh-CN" sz="2800" dirty="0"/>
              <a:t>The videos were recorded with OBS Studio at 3840×2160@30Hz framerate</a:t>
            </a:r>
          </a:p>
          <a:p>
            <a:pPr marL="457200" indent="-457200" algn="l">
              <a:lnSpc>
                <a:spcPct val="120000"/>
              </a:lnSpc>
              <a:buFont typeface="Arial" panose="020B0604020202020204" pitchFamily="34" charset="0"/>
              <a:buChar char="•"/>
            </a:pPr>
            <a:r>
              <a:rPr lang="en-US" altLang="zh-CN" sz="2800" dirty="0"/>
              <a:t>VM20@20231010.mkv was animal </a:t>
            </a:r>
            <a:r>
              <a:rPr lang="en-US" altLang="zh-CN" sz="2800" i="1" dirty="0"/>
              <a:t>VM20</a:t>
            </a:r>
            <a:r>
              <a:rPr lang="en-US" altLang="zh-CN" sz="2800" dirty="0"/>
              <a:t> performed task at 20231010</a:t>
            </a:r>
          </a:p>
          <a:p>
            <a:pPr marL="457200" indent="-457200" algn="l">
              <a:lnSpc>
                <a:spcPct val="120000"/>
              </a:lnSpc>
              <a:buFont typeface="Arial" panose="020B0604020202020204" pitchFamily="34" charset="0"/>
              <a:buChar char="•"/>
            </a:pPr>
            <a:r>
              <a:rPr lang="en-US" altLang="zh-CN" sz="2800" dirty="0"/>
              <a:t>VM23@20231108.mkv was animal </a:t>
            </a:r>
            <a:r>
              <a:rPr lang="en-US" altLang="zh-CN" sz="2800" i="1" dirty="0"/>
              <a:t>VM23</a:t>
            </a:r>
            <a:r>
              <a:rPr lang="en-US" altLang="zh-CN" sz="2800" dirty="0"/>
              <a:t> performed task at 20231108</a:t>
            </a:r>
          </a:p>
        </p:txBody>
      </p:sp>
    </p:spTree>
    <p:extLst>
      <p:ext uri="{BB962C8B-B14F-4D97-AF65-F5344CB8AC3E}">
        <p14:creationId xmlns:p14="http://schemas.microsoft.com/office/powerpoint/2010/main" val="4524697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6F736D-8D6E-5AF4-EC1D-FB858465496E}"/>
            </a:ext>
          </a:extLst>
        </p:cNvPr>
        <p:cNvGrpSpPr/>
        <p:nvPr/>
      </p:nvGrpSpPr>
      <p:grpSpPr>
        <a:xfrm>
          <a:off x="0" y="0"/>
          <a:ext cx="0" cy="0"/>
          <a:chOff x="0" y="0"/>
          <a:chExt cx="0" cy="0"/>
        </a:xfrm>
      </p:grpSpPr>
      <p:pic>
        <p:nvPicPr>
          <p:cNvPr id="4" name="图片 3">
            <a:extLst>
              <a:ext uri="{FF2B5EF4-FFF2-40B4-BE49-F238E27FC236}">
                <a16:creationId xmlns:a16="http://schemas.microsoft.com/office/drawing/2014/main" id="{375BD5F4-E905-9814-30F6-3FD1FF311D1A}"/>
              </a:ext>
            </a:extLst>
          </p:cNvPr>
          <p:cNvPicPr>
            <a:picLocks noChangeAspect="1"/>
          </p:cNvPicPr>
          <p:nvPr/>
        </p:nvPicPr>
        <p:blipFill>
          <a:blip r:embed="rId2"/>
          <a:stretch>
            <a:fillRect/>
          </a:stretch>
        </p:blipFill>
        <p:spPr>
          <a:xfrm>
            <a:off x="652021" y="732306"/>
            <a:ext cx="10887958" cy="6127668"/>
          </a:xfrm>
          <a:prstGeom prst="rect">
            <a:avLst/>
          </a:prstGeom>
        </p:spPr>
      </p:pic>
      <p:sp>
        <p:nvSpPr>
          <p:cNvPr id="6" name="矩形 5">
            <a:extLst>
              <a:ext uri="{FF2B5EF4-FFF2-40B4-BE49-F238E27FC236}">
                <a16:creationId xmlns:a16="http://schemas.microsoft.com/office/drawing/2014/main" id="{F1432EC7-C949-B4B3-5DF4-269BCE0A1434}"/>
              </a:ext>
            </a:extLst>
          </p:cNvPr>
          <p:cNvSpPr/>
          <p:nvPr/>
        </p:nvSpPr>
        <p:spPr>
          <a:xfrm>
            <a:off x="-1" y="0"/>
            <a:ext cx="12192001" cy="49586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zh-CN" sz="2400" b="1" dirty="0">
                <a:solidFill>
                  <a:srgbClr val="404040"/>
                </a:solidFill>
                <a:latin typeface="quote-cjk-patch"/>
              </a:rPr>
              <a:t>1. Remote screen and video stream recording simultaneously (VM20@20231010.mkv) </a:t>
            </a:r>
            <a:endParaRPr lang="da-DK" altLang="zh-CN" sz="2400" b="1" i="0" dirty="0">
              <a:solidFill>
                <a:srgbClr val="404040"/>
              </a:solidFill>
              <a:effectLst/>
              <a:latin typeface="quote-cjk-patch"/>
            </a:endParaRPr>
          </a:p>
        </p:txBody>
      </p:sp>
      <p:sp>
        <p:nvSpPr>
          <p:cNvPr id="11" name="矩形 10">
            <a:extLst>
              <a:ext uri="{FF2B5EF4-FFF2-40B4-BE49-F238E27FC236}">
                <a16:creationId xmlns:a16="http://schemas.microsoft.com/office/drawing/2014/main" id="{50A4D6FC-D29B-353F-4851-8F046BD6F045}"/>
              </a:ext>
            </a:extLst>
          </p:cNvPr>
          <p:cNvSpPr/>
          <p:nvPr/>
        </p:nvSpPr>
        <p:spPr>
          <a:xfrm>
            <a:off x="680852" y="3266435"/>
            <a:ext cx="4100945" cy="3240401"/>
          </a:xfrm>
          <a:prstGeom prst="rect">
            <a:avLst/>
          </a:prstGeom>
          <a:noFill/>
          <a:ln w="381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87999C9D-68A5-D398-8C52-E5E47CDFCCC2}"/>
              </a:ext>
            </a:extLst>
          </p:cNvPr>
          <p:cNvSpPr/>
          <p:nvPr/>
        </p:nvSpPr>
        <p:spPr>
          <a:xfrm>
            <a:off x="652021" y="3090672"/>
            <a:ext cx="4121397" cy="233326"/>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b="1" dirty="0">
                <a:solidFill>
                  <a:schemeClr val="tx1"/>
                </a:solidFill>
              </a:rPr>
              <a:t>Remote screen of hand motion capture</a:t>
            </a:r>
            <a:endParaRPr lang="zh-CN" altLang="en-US" b="1" dirty="0">
              <a:solidFill>
                <a:schemeClr val="tx1"/>
              </a:solidFill>
            </a:endParaRPr>
          </a:p>
        </p:txBody>
      </p:sp>
      <p:sp>
        <p:nvSpPr>
          <p:cNvPr id="13" name="矩形 12">
            <a:extLst>
              <a:ext uri="{FF2B5EF4-FFF2-40B4-BE49-F238E27FC236}">
                <a16:creationId xmlns:a16="http://schemas.microsoft.com/office/drawing/2014/main" id="{1E1BC3DC-5374-E9B4-6C61-189AD273A1F5}"/>
              </a:ext>
            </a:extLst>
          </p:cNvPr>
          <p:cNvSpPr/>
          <p:nvPr/>
        </p:nvSpPr>
        <p:spPr>
          <a:xfrm>
            <a:off x="856906" y="978593"/>
            <a:ext cx="1475399"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Scene camera</a:t>
            </a:r>
            <a:endParaRPr lang="zh-CN" altLang="en-US" dirty="0"/>
          </a:p>
        </p:txBody>
      </p:sp>
      <p:sp>
        <p:nvSpPr>
          <p:cNvPr id="16" name="矩形 15">
            <a:extLst>
              <a:ext uri="{FF2B5EF4-FFF2-40B4-BE49-F238E27FC236}">
                <a16:creationId xmlns:a16="http://schemas.microsoft.com/office/drawing/2014/main" id="{38711788-F616-EDA2-7696-045F079B03EF}"/>
              </a:ext>
            </a:extLst>
          </p:cNvPr>
          <p:cNvSpPr/>
          <p:nvPr/>
        </p:nvSpPr>
        <p:spPr>
          <a:xfrm>
            <a:off x="856905" y="2342895"/>
            <a:ext cx="1475399"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Eye Tracking</a:t>
            </a:r>
            <a:endParaRPr lang="zh-CN" altLang="en-US" dirty="0"/>
          </a:p>
        </p:txBody>
      </p:sp>
      <p:sp>
        <p:nvSpPr>
          <p:cNvPr id="18" name="矩形 17">
            <a:extLst>
              <a:ext uri="{FF2B5EF4-FFF2-40B4-BE49-F238E27FC236}">
                <a16:creationId xmlns:a16="http://schemas.microsoft.com/office/drawing/2014/main" id="{BF5E3CF5-05DA-B72A-FD8D-E14DC146E2BA}"/>
              </a:ext>
            </a:extLst>
          </p:cNvPr>
          <p:cNvSpPr/>
          <p:nvPr/>
        </p:nvSpPr>
        <p:spPr>
          <a:xfrm>
            <a:off x="4581563" y="867510"/>
            <a:ext cx="220531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Roof camera at front</a:t>
            </a:r>
            <a:endParaRPr lang="zh-CN" altLang="en-US" dirty="0"/>
          </a:p>
        </p:txBody>
      </p:sp>
      <p:sp>
        <p:nvSpPr>
          <p:cNvPr id="19" name="矩形 18">
            <a:extLst>
              <a:ext uri="{FF2B5EF4-FFF2-40B4-BE49-F238E27FC236}">
                <a16:creationId xmlns:a16="http://schemas.microsoft.com/office/drawing/2014/main" id="{E987DD1E-2F78-6C1F-28C9-8C8DA0880D5D}"/>
              </a:ext>
            </a:extLst>
          </p:cNvPr>
          <p:cNvSpPr/>
          <p:nvPr/>
        </p:nvSpPr>
        <p:spPr>
          <a:xfrm>
            <a:off x="8045366" y="865385"/>
            <a:ext cx="2394034"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Roof camera at rear</a:t>
            </a:r>
            <a:endParaRPr lang="zh-CN" altLang="en-US" dirty="0"/>
          </a:p>
        </p:txBody>
      </p:sp>
      <p:sp>
        <p:nvSpPr>
          <p:cNvPr id="22" name="矩形 21">
            <a:extLst>
              <a:ext uri="{FF2B5EF4-FFF2-40B4-BE49-F238E27FC236}">
                <a16:creationId xmlns:a16="http://schemas.microsoft.com/office/drawing/2014/main" id="{4CD682C6-9588-A4CC-11EA-34667062E4A8}"/>
              </a:ext>
            </a:extLst>
          </p:cNvPr>
          <p:cNvSpPr/>
          <p:nvPr/>
        </p:nvSpPr>
        <p:spPr>
          <a:xfrm>
            <a:off x="6072251" y="2997005"/>
            <a:ext cx="210803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Roof camera at top</a:t>
            </a:r>
            <a:endParaRPr lang="zh-CN" altLang="en-US" dirty="0"/>
          </a:p>
        </p:txBody>
      </p:sp>
      <p:sp>
        <p:nvSpPr>
          <p:cNvPr id="23" name="矩形 22">
            <a:extLst>
              <a:ext uri="{FF2B5EF4-FFF2-40B4-BE49-F238E27FC236}">
                <a16:creationId xmlns:a16="http://schemas.microsoft.com/office/drawing/2014/main" id="{9823D3FB-EC27-7C54-CDB6-DB24271E9D57}"/>
              </a:ext>
            </a:extLst>
          </p:cNvPr>
          <p:cNvSpPr/>
          <p:nvPr/>
        </p:nvSpPr>
        <p:spPr>
          <a:xfrm>
            <a:off x="682828" y="3452782"/>
            <a:ext cx="186244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Hand Camera 4-2</a:t>
            </a:r>
            <a:endParaRPr lang="zh-CN" altLang="en-US" dirty="0"/>
          </a:p>
        </p:txBody>
      </p:sp>
      <p:sp>
        <p:nvSpPr>
          <p:cNvPr id="27" name="矩形 26">
            <a:extLst>
              <a:ext uri="{FF2B5EF4-FFF2-40B4-BE49-F238E27FC236}">
                <a16:creationId xmlns:a16="http://schemas.microsoft.com/office/drawing/2014/main" id="{9A4602B2-E550-95E0-1838-D545A8BC1C0A}"/>
              </a:ext>
            </a:extLst>
          </p:cNvPr>
          <p:cNvSpPr/>
          <p:nvPr/>
        </p:nvSpPr>
        <p:spPr>
          <a:xfrm>
            <a:off x="2715158" y="3456739"/>
            <a:ext cx="186244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Hand Camera 4-1</a:t>
            </a:r>
            <a:endParaRPr lang="zh-CN" altLang="en-US" dirty="0"/>
          </a:p>
        </p:txBody>
      </p:sp>
      <p:sp>
        <p:nvSpPr>
          <p:cNvPr id="28" name="矩形 27">
            <a:extLst>
              <a:ext uri="{FF2B5EF4-FFF2-40B4-BE49-F238E27FC236}">
                <a16:creationId xmlns:a16="http://schemas.microsoft.com/office/drawing/2014/main" id="{A3B34B42-37E6-73C9-98BA-488696842AE3}"/>
              </a:ext>
            </a:extLst>
          </p:cNvPr>
          <p:cNvSpPr/>
          <p:nvPr/>
        </p:nvSpPr>
        <p:spPr>
          <a:xfrm>
            <a:off x="680853" y="4986678"/>
            <a:ext cx="186244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Hand Camera 4-3</a:t>
            </a:r>
            <a:endParaRPr lang="zh-CN" altLang="en-US" dirty="0"/>
          </a:p>
        </p:txBody>
      </p:sp>
      <p:sp>
        <p:nvSpPr>
          <p:cNvPr id="32" name="矩形 31">
            <a:extLst>
              <a:ext uri="{FF2B5EF4-FFF2-40B4-BE49-F238E27FC236}">
                <a16:creationId xmlns:a16="http://schemas.microsoft.com/office/drawing/2014/main" id="{8569F179-288D-F18B-692E-90AB974C7940}"/>
              </a:ext>
            </a:extLst>
          </p:cNvPr>
          <p:cNvSpPr/>
          <p:nvPr/>
        </p:nvSpPr>
        <p:spPr>
          <a:xfrm>
            <a:off x="2723078" y="4986678"/>
            <a:ext cx="186244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Hand Camera 4-4</a:t>
            </a:r>
            <a:endParaRPr lang="zh-CN" altLang="en-US" dirty="0"/>
          </a:p>
        </p:txBody>
      </p:sp>
      <p:sp>
        <p:nvSpPr>
          <p:cNvPr id="36" name="矩形 35">
            <a:extLst>
              <a:ext uri="{FF2B5EF4-FFF2-40B4-BE49-F238E27FC236}">
                <a16:creationId xmlns:a16="http://schemas.microsoft.com/office/drawing/2014/main" id="{6C41DF24-FB0B-C209-BA74-EA20813F668F}"/>
              </a:ext>
            </a:extLst>
          </p:cNvPr>
          <p:cNvSpPr/>
          <p:nvPr/>
        </p:nvSpPr>
        <p:spPr>
          <a:xfrm>
            <a:off x="2864153" y="3319122"/>
            <a:ext cx="1098247" cy="14993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B526FE99-E93C-244B-3EA6-3330278AD808}"/>
              </a:ext>
            </a:extLst>
          </p:cNvPr>
          <p:cNvSpPr/>
          <p:nvPr/>
        </p:nvSpPr>
        <p:spPr>
          <a:xfrm>
            <a:off x="2956955" y="2711203"/>
            <a:ext cx="720437" cy="14993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9ADDD378-46DA-A505-8EF8-8DC4EF813371}"/>
              </a:ext>
            </a:extLst>
          </p:cNvPr>
          <p:cNvSpPr/>
          <p:nvPr/>
        </p:nvSpPr>
        <p:spPr>
          <a:xfrm>
            <a:off x="2956954" y="2524097"/>
            <a:ext cx="720437" cy="149939"/>
          </a:xfrm>
          <a:prstGeom prst="rect">
            <a:avLst/>
          </a:prstGeom>
          <a:noFill/>
          <a:ln w="3810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箭头连接符 39">
            <a:extLst>
              <a:ext uri="{FF2B5EF4-FFF2-40B4-BE49-F238E27FC236}">
                <a16:creationId xmlns:a16="http://schemas.microsoft.com/office/drawing/2014/main" id="{33E1F9E6-524D-A1EC-F914-D68AFEC0D612}"/>
              </a:ext>
            </a:extLst>
          </p:cNvPr>
          <p:cNvCxnSpPr>
            <a:cxnSpLocks/>
            <a:stCxn id="59" idx="2"/>
          </p:cNvCxnSpPr>
          <p:nvPr/>
        </p:nvCxnSpPr>
        <p:spPr>
          <a:xfrm flipH="1" flipV="1">
            <a:off x="7293853" y="4687424"/>
            <a:ext cx="116352" cy="165482"/>
          </a:xfrm>
          <a:prstGeom prst="straightConnector1">
            <a:avLst/>
          </a:prstGeom>
          <a:ln w="38100">
            <a:solidFill>
              <a:srgbClr val="C00000"/>
            </a:solidFill>
            <a:tailEnd type="triangle"/>
          </a:ln>
        </p:spPr>
        <p:style>
          <a:lnRef idx="1">
            <a:schemeClr val="dk1"/>
          </a:lnRef>
          <a:fillRef idx="0">
            <a:schemeClr val="dk1"/>
          </a:fillRef>
          <a:effectRef idx="0">
            <a:schemeClr val="dk1"/>
          </a:effectRef>
          <a:fontRef idx="minor">
            <a:schemeClr val="tx1"/>
          </a:fontRef>
        </p:style>
      </p:cxnSp>
      <p:sp>
        <p:nvSpPr>
          <p:cNvPr id="41" name="矩形 40">
            <a:extLst>
              <a:ext uri="{FF2B5EF4-FFF2-40B4-BE49-F238E27FC236}">
                <a16:creationId xmlns:a16="http://schemas.microsoft.com/office/drawing/2014/main" id="{33BEF352-A996-C570-2E9A-258283D3FF45}"/>
              </a:ext>
            </a:extLst>
          </p:cNvPr>
          <p:cNvSpPr/>
          <p:nvPr/>
        </p:nvSpPr>
        <p:spPr>
          <a:xfrm>
            <a:off x="668450" y="743000"/>
            <a:ext cx="3893459" cy="2302284"/>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523CCFDF-3DFC-A8D2-D236-7A6D2AC8EBB2}"/>
              </a:ext>
            </a:extLst>
          </p:cNvPr>
          <p:cNvSpPr/>
          <p:nvPr/>
        </p:nvSpPr>
        <p:spPr>
          <a:xfrm>
            <a:off x="680853" y="610226"/>
            <a:ext cx="3873006" cy="331200"/>
          </a:xfrm>
          <a:prstGeom prst="rect">
            <a:avLst/>
          </a:prstGeom>
          <a:solidFill>
            <a:srgbClr val="0070C0"/>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Remote screen of eye tracking</a:t>
            </a:r>
            <a:endParaRPr lang="zh-CN" altLang="en-US" dirty="0"/>
          </a:p>
        </p:txBody>
      </p:sp>
      <p:sp>
        <p:nvSpPr>
          <p:cNvPr id="55" name="矩形 54">
            <a:extLst>
              <a:ext uri="{FF2B5EF4-FFF2-40B4-BE49-F238E27FC236}">
                <a16:creationId xmlns:a16="http://schemas.microsoft.com/office/drawing/2014/main" id="{E51F7F94-B361-F48C-7579-7CE81D21A402}"/>
              </a:ext>
            </a:extLst>
          </p:cNvPr>
          <p:cNvSpPr/>
          <p:nvPr/>
        </p:nvSpPr>
        <p:spPr>
          <a:xfrm>
            <a:off x="2548767" y="1956411"/>
            <a:ext cx="1806418" cy="526578"/>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Object Detection Timestamps</a:t>
            </a:r>
            <a:endParaRPr lang="zh-CN" altLang="en-US" dirty="0"/>
          </a:p>
        </p:txBody>
      </p:sp>
      <p:sp>
        <p:nvSpPr>
          <p:cNvPr id="59" name="矩形 58">
            <a:extLst>
              <a:ext uri="{FF2B5EF4-FFF2-40B4-BE49-F238E27FC236}">
                <a16:creationId xmlns:a16="http://schemas.microsoft.com/office/drawing/2014/main" id="{5AB7D968-D9AE-A82A-3C39-418403E1F8D0}"/>
              </a:ext>
            </a:extLst>
          </p:cNvPr>
          <p:cNvSpPr/>
          <p:nvPr/>
        </p:nvSpPr>
        <p:spPr>
          <a:xfrm>
            <a:off x="6501665" y="4304761"/>
            <a:ext cx="1817079" cy="548145"/>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b="1" i="1" dirty="0" err="1">
                <a:solidFill>
                  <a:schemeClr val="tx1"/>
                </a:solidFill>
              </a:rPr>
              <a:t>globalTime</a:t>
            </a:r>
            <a:r>
              <a:rPr lang="en-US" altLang="zh-CN" b="1" dirty="0">
                <a:solidFill>
                  <a:schemeClr val="tx1"/>
                </a:solidFill>
              </a:rPr>
              <a:t> for synchronization</a:t>
            </a:r>
            <a:endParaRPr lang="zh-CN" altLang="en-US" b="1" dirty="0">
              <a:solidFill>
                <a:schemeClr val="tx1"/>
              </a:solidFill>
            </a:endParaRPr>
          </a:p>
        </p:txBody>
      </p:sp>
      <p:sp>
        <p:nvSpPr>
          <p:cNvPr id="62" name="矩形 61">
            <a:extLst>
              <a:ext uri="{FF2B5EF4-FFF2-40B4-BE49-F238E27FC236}">
                <a16:creationId xmlns:a16="http://schemas.microsoft.com/office/drawing/2014/main" id="{12B3E191-FC8A-3A7B-A517-C4B42195CF32}"/>
              </a:ext>
            </a:extLst>
          </p:cNvPr>
          <p:cNvSpPr/>
          <p:nvPr/>
        </p:nvSpPr>
        <p:spPr>
          <a:xfrm>
            <a:off x="5858575" y="553555"/>
            <a:ext cx="4696361" cy="298215"/>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2000" b="1" dirty="0">
                <a:solidFill>
                  <a:schemeClr val="tx1"/>
                </a:solidFill>
              </a:rPr>
              <a:t>Video stream from remote cameras</a:t>
            </a:r>
          </a:p>
        </p:txBody>
      </p:sp>
      <p:sp>
        <p:nvSpPr>
          <p:cNvPr id="63" name="矩形 62">
            <a:extLst>
              <a:ext uri="{FF2B5EF4-FFF2-40B4-BE49-F238E27FC236}">
                <a16:creationId xmlns:a16="http://schemas.microsoft.com/office/drawing/2014/main" id="{8848B1E2-DC46-B4B6-96B5-99152BF6BB1C}"/>
              </a:ext>
            </a:extLst>
          </p:cNvPr>
          <p:cNvSpPr/>
          <p:nvPr/>
        </p:nvSpPr>
        <p:spPr>
          <a:xfrm>
            <a:off x="4810629" y="4513029"/>
            <a:ext cx="814190" cy="189588"/>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a:extLst>
              <a:ext uri="{FF2B5EF4-FFF2-40B4-BE49-F238E27FC236}">
                <a16:creationId xmlns:a16="http://schemas.microsoft.com/office/drawing/2014/main" id="{A8F00EC1-39EA-5BD4-D284-9B3BFB79B977}"/>
              </a:ext>
            </a:extLst>
          </p:cNvPr>
          <p:cNvSpPr/>
          <p:nvPr/>
        </p:nvSpPr>
        <p:spPr>
          <a:xfrm>
            <a:off x="4601633" y="851770"/>
            <a:ext cx="6917267" cy="4537263"/>
          </a:xfrm>
          <a:custGeom>
            <a:avLst/>
            <a:gdLst>
              <a:gd name="connsiteX0" fmla="*/ 0 w 6917267"/>
              <a:gd name="connsiteY0" fmla="*/ 8466 h 4529666"/>
              <a:gd name="connsiteX1" fmla="*/ 0 w 6917267"/>
              <a:gd name="connsiteY1" fmla="*/ 2125133 h 4529666"/>
              <a:gd name="connsiteX2" fmla="*/ 1468967 w 6917267"/>
              <a:gd name="connsiteY2" fmla="*/ 2125133 h 4529666"/>
              <a:gd name="connsiteX3" fmla="*/ 1468967 w 6917267"/>
              <a:gd name="connsiteY3" fmla="*/ 4529666 h 4529666"/>
              <a:gd name="connsiteX4" fmla="*/ 6917267 w 6917267"/>
              <a:gd name="connsiteY4" fmla="*/ 4529666 h 4529666"/>
              <a:gd name="connsiteX5" fmla="*/ 6917267 w 6917267"/>
              <a:gd name="connsiteY5" fmla="*/ 0 h 4529666"/>
              <a:gd name="connsiteX6" fmla="*/ 0 w 6917267"/>
              <a:gd name="connsiteY6" fmla="*/ 8466 h 452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17267" h="4529666">
                <a:moveTo>
                  <a:pt x="0" y="8466"/>
                </a:moveTo>
                <a:lnTo>
                  <a:pt x="0" y="2125133"/>
                </a:lnTo>
                <a:lnTo>
                  <a:pt x="1468967" y="2125133"/>
                </a:lnTo>
                <a:lnTo>
                  <a:pt x="1468967" y="4529666"/>
                </a:lnTo>
                <a:lnTo>
                  <a:pt x="6917267" y="4529666"/>
                </a:lnTo>
                <a:lnTo>
                  <a:pt x="6917267" y="0"/>
                </a:lnTo>
                <a:lnTo>
                  <a:pt x="0" y="8466"/>
                </a:lnTo>
                <a:close/>
              </a:path>
            </a:pathLst>
          </a:custGeom>
          <a:noFill/>
          <a:ln w="381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a:extLst>
              <a:ext uri="{FF2B5EF4-FFF2-40B4-BE49-F238E27FC236}">
                <a16:creationId xmlns:a16="http://schemas.microsoft.com/office/drawing/2014/main" id="{5A8AA453-A043-56F6-6E79-BB486CA5B387}"/>
              </a:ext>
            </a:extLst>
          </p:cNvPr>
          <p:cNvSpPr/>
          <p:nvPr/>
        </p:nvSpPr>
        <p:spPr>
          <a:xfrm>
            <a:off x="3562601" y="1350452"/>
            <a:ext cx="943359" cy="561074"/>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800" dirty="0"/>
              <a:t>Visualization of stimulated RFs</a:t>
            </a:r>
          </a:p>
          <a:p>
            <a:pPr algn="ctr"/>
            <a:r>
              <a:rPr lang="en-US" altLang="zh-CN" sz="800" dirty="0"/>
              <a:t>only in electrical stimulation tasks</a:t>
            </a:r>
            <a:endParaRPr lang="zh-CN" altLang="en-US" sz="800" dirty="0"/>
          </a:p>
        </p:txBody>
      </p:sp>
      <p:cxnSp>
        <p:nvCxnSpPr>
          <p:cNvPr id="60" name="直接箭头连接符 59">
            <a:extLst>
              <a:ext uri="{FF2B5EF4-FFF2-40B4-BE49-F238E27FC236}">
                <a16:creationId xmlns:a16="http://schemas.microsoft.com/office/drawing/2014/main" id="{6AA36002-8CD8-FE50-A7CF-5BB4345D35A7}"/>
              </a:ext>
            </a:extLst>
          </p:cNvPr>
          <p:cNvCxnSpPr>
            <a:cxnSpLocks/>
            <a:stCxn id="59" idx="0"/>
            <a:endCxn id="36" idx="3"/>
          </p:cNvCxnSpPr>
          <p:nvPr/>
        </p:nvCxnSpPr>
        <p:spPr>
          <a:xfrm flipH="1" flipV="1">
            <a:off x="3962400" y="3394092"/>
            <a:ext cx="3447805" cy="91066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61" name="直接箭头连接符 60">
            <a:extLst>
              <a:ext uri="{FF2B5EF4-FFF2-40B4-BE49-F238E27FC236}">
                <a16:creationId xmlns:a16="http://schemas.microsoft.com/office/drawing/2014/main" id="{49B8F223-F6BC-EF11-C9B3-DFD63059A360}"/>
              </a:ext>
            </a:extLst>
          </p:cNvPr>
          <p:cNvCxnSpPr>
            <a:cxnSpLocks/>
            <a:stCxn id="59" idx="0"/>
            <a:endCxn id="37" idx="2"/>
          </p:cNvCxnSpPr>
          <p:nvPr/>
        </p:nvCxnSpPr>
        <p:spPr>
          <a:xfrm flipH="1" flipV="1">
            <a:off x="3317174" y="2861142"/>
            <a:ext cx="4093031" cy="144361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58" name="直接箭头连接符 57">
            <a:extLst>
              <a:ext uri="{FF2B5EF4-FFF2-40B4-BE49-F238E27FC236}">
                <a16:creationId xmlns:a16="http://schemas.microsoft.com/office/drawing/2014/main" id="{E0538D6A-E5D1-2A3E-7F25-D183C2CEF1BF}"/>
              </a:ext>
            </a:extLst>
          </p:cNvPr>
          <p:cNvCxnSpPr>
            <a:cxnSpLocks/>
            <a:stCxn id="59" idx="1"/>
          </p:cNvCxnSpPr>
          <p:nvPr/>
        </p:nvCxnSpPr>
        <p:spPr>
          <a:xfrm flipH="1">
            <a:off x="5567680" y="4578834"/>
            <a:ext cx="933985" cy="28989"/>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343950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EA00DE-9EF5-2636-D538-82B8389554CD}"/>
            </a:ext>
          </a:extLst>
        </p:cNvPr>
        <p:cNvGrpSpPr/>
        <p:nvPr/>
      </p:nvGrpSpPr>
      <p:grpSpPr>
        <a:xfrm>
          <a:off x="0" y="0"/>
          <a:ext cx="0" cy="0"/>
          <a:chOff x="0" y="0"/>
          <a:chExt cx="0" cy="0"/>
        </a:xfrm>
      </p:grpSpPr>
      <p:pic>
        <p:nvPicPr>
          <p:cNvPr id="3" name="图片 2">
            <a:extLst>
              <a:ext uri="{FF2B5EF4-FFF2-40B4-BE49-F238E27FC236}">
                <a16:creationId xmlns:a16="http://schemas.microsoft.com/office/drawing/2014/main" id="{B1C65384-FEE9-4DAF-0E4E-2ACF681B7B49}"/>
              </a:ext>
            </a:extLst>
          </p:cNvPr>
          <p:cNvPicPr>
            <a:picLocks noChangeAspect="1"/>
          </p:cNvPicPr>
          <p:nvPr/>
        </p:nvPicPr>
        <p:blipFill>
          <a:blip r:embed="rId2"/>
          <a:stretch>
            <a:fillRect/>
          </a:stretch>
        </p:blipFill>
        <p:spPr>
          <a:xfrm>
            <a:off x="655122" y="733823"/>
            <a:ext cx="10881755" cy="6124177"/>
          </a:xfrm>
          <a:prstGeom prst="rect">
            <a:avLst/>
          </a:prstGeom>
        </p:spPr>
      </p:pic>
      <p:sp>
        <p:nvSpPr>
          <p:cNvPr id="48" name="矩形 47">
            <a:extLst>
              <a:ext uri="{FF2B5EF4-FFF2-40B4-BE49-F238E27FC236}">
                <a16:creationId xmlns:a16="http://schemas.microsoft.com/office/drawing/2014/main" id="{6C9C2DAD-3828-0286-E673-D079A595C0D6}"/>
              </a:ext>
            </a:extLst>
          </p:cNvPr>
          <p:cNvSpPr/>
          <p:nvPr/>
        </p:nvSpPr>
        <p:spPr>
          <a:xfrm>
            <a:off x="680852" y="3266435"/>
            <a:ext cx="4100945" cy="3240401"/>
          </a:xfrm>
          <a:prstGeom prst="rect">
            <a:avLst/>
          </a:prstGeom>
          <a:noFill/>
          <a:ln w="381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423CE693-DA29-ADBA-664F-F99937897905}"/>
              </a:ext>
            </a:extLst>
          </p:cNvPr>
          <p:cNvSpPr/>
          <p:nvPr/>
        </p:nvSpPr>
        <p:spPr>
          <a:xfrm>
            <a:off x="660400" y="3073275"/>
            <a:ext cx="4121397" cy="298215"/>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b="1" dirty="0">
                <a:solidFill>
                  <a:schemeClr val="tx1"/>
                </a:solidFill>
              </a:rPr>
              <a:t>Remote screen of hand motion capture</a:t>
            </a:r>
            <a:endParaRPr lang="zh-CN" altLang="en-US" b="1" dirty="0">
              <a:solidFill>
                <a:schemeClr val="tx1"/>
              </a:solidFill>
            </a:endParaRPr>
          </a:p>
        </p:txBody>
      </p:sp>
      <p:sp>
        <p:nvSpPr>
          <p:cNvPr id="17" name="矩形 16">
            <a:extLst>
              <a:ext uri="{FF2B5EF4-FFF2-40B4-BE49-F238E27FC236}">
                <a16:creationId xmlns:a16="http://schemas.microsoft.com/office/drawing/2014/main" id="{DF5FADBE-5A1F-364E-9474-B8D09C10D640}"/>
              </a:ext>
            </a:extLst>
          </p:cNvPr>
          <p:cNvSpPr/>
          <p:nvPr/>
        </p:nvSpPr>
        <p:spPr>
          <a:xfrm>
            <a:off x="856906" y="978593"/>
            <a:ext cx="1475399"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Scene camera</a:t>
            </a:r>
            <a:endParaRPr lang="zh-CN" altLang="en-US" dirty="0"/>
          </a:p>
        </p:txBody>
      </p:sp>
      <p:sp>
        <p:nvSpPr>
          <p:cNvPr id="14" name="矩形 13">
            <a:extLst>
              <a:ext uri="{FF2B5EF4-FFF2-40B4-BE49-F238E27FC236}">
                <a16:creationId xmlns:a16="http://schemas.microsoft.com/office/drawing/2014/main" id="{C6D6F1B3-F1C4-2E30-F97D-99C3C316FF32}"/>
              </a:ext>
            </a:extLst>
          </p:cNvPr>
          <p:cNvSpPr/>
          <p:nvPr/>
        </p:nvSpPr>
        <p:spPr>
          <a:xfrm>
            <a:off x="856905" y="2342895"/>
            <a:ext cx="1475399"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Eye Tracking</a:t>
            </a:r>
            <a:endParaRPr lang="zh-CN" altLang="en-US" dirty="0"/>
          </a:p>
        </p:txBody>
      </p:sp>
      <p:sp>
        <p:nvSpPr>
          <p:cNvPr id="16" name="矩形 15">
            <a:extLst>
              <a:ext uri="{FF2B5EF4-FFF2-40B4-BE49-F238E27FC236}">
                <a16:creationId xmlns:a16="http://schemas.microsoft.com/office/drawing/2014/main" id="{3E9097F9-F908-06D0-0429-7F27FA00C322}"/>
              </a:ext>
            </a:extLst>
          </p:cNvPr>
          <p:cNvSpPr/>
          <p:nvPr/>
        </p:nvSpPr>
        <p:spPr>
          <a:xfrm>
            <a:off x="4581563" y="867510"/>
            <a:ext cx="220531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Roof camera at front</a:t>
            </a:r>
            <a:endParaRPr lang="zh-CN" altLang="en-US" dirty="0"/>
          </a:p>
        </p:txBody>
      </p:sp>
      <p:sp>
        <p:nvSpPr>
          <p:cNvPr id="18" name="矩形 17">
            <a:extLst>
              <a:ext uri="{FF2B5EF4-FFF2-40B4-BE49-F238E27FC236}">
                <a16:creationId xmlns:a16="http://schemas.microsoft.com/office/drawing/2014/main" id="{D56ED674-CD03-85C2-5F77-2A851617A16C}"/>
              </a:ext>
            </a:extLst>
          </p:cNvPr>
          <p:cNvSpPr/>
          <p:nvPr/>
        </p:nvSpPr>
        <p:spPr>
          <a:xfrm>
            <a:off x="8045366" y="865385"/>
            <a:ext cx="2394034"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Roof camera at rear</a:t>
            </a:r>
            <a:endParaRPr lang="zh-CN" altLang="en-US" dirty="0"/>
          </a:p>
        </p:txBody>
      </p:sp>
      <p:sp>
        <p:nvSpPr>
          <p:cNvPr id="19" name="矩形 18">
            <a:extLst>
              <a:ext uri="{FF2B5EF4-FFF2-40B4-BE49-F238E27FC236}">
                <a16:creationId xmlns:a16="http://schemas.microsoft.com/office/drawing/2014/main" id="{EFC5BE85-2A67-039C-B27A-B9B26AB6C127}"/>
              </a:ext>
            </a:extLst>
          </p:cNvPr>
          <p:cNvSpPr/>
          <p:nvPr/>
        </p:nvSpPr>
        <p:spPr>
          <a:xfrm>
            <a:off x="6072251" y="2997005"/>
            <a:ext cx="210803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Roof camera at top</a:t>
            </a:r>
            <a:endParaRPr lang="zh-CN" altLang="en-US" dirty="0"/>
          </a:p>
        </p:txBody>
      </p:sp>
      <p:sp>
        <p:nvSpPr>
          <p:cNvPr id="20" name="矩形 19">
            <a:extLst>
              <a:ext uri="{FF2B5EF4-FFF2-40B4-BE49-F238E27FC236}">
                <a16:creationId xmlns:a16="http://schemas.microsoft.com/office/drawing/2014/main" id="{A47A62FC-E80B-D5DF-E9E7-AA1FF465EB80}"/>
              </a:ext>
            </a:extLst>
          </p:cNvPr>
          <p:cNvSpPr/>
          <p:nvPr/>
        </p:nvSpPr>
        <p:spPr>
          <a:xfrm>
            <a:off x="682828" y="3452782"/>
            <a:ext cx="186244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Hand Camera 4-2</a:t>
            </a:r>
            <a:endParaRPr lang="zh-CN" altLang="en-US" dirty="0"/>
          </a:p>
        </p:txBody>
      </p:sp>
      <p:sp>
        <p:nvSpPr>
          <p:cNvPr id="21" name="矩形 20">
            <a:extLst>
              <a:ext uri="{FF2B5EF4-FFF2-40B4-BE49-F238E27FC236}">
                <a16:creationId xmlns:a16="http://schemas.microsoft.com/office/drawing/2014/main" id="{61E87150-6C52-97FC-9F0F-87704B1932EB}"/>
              </a:ext>
            </a:extLst>
          </p:cNvPr>
          <p:cNvSpPr/>
          <p:nvPr/>
        </p:nvSpPr>
        <p:spPr>
          <a:xfrm>
            <a:off x="2715158" y="3456739"/>
            <a:ext cx="186244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Hand Camera 4-1</a:t>
            </a:r>
            <a:endParaRPr lang="zh-CN" altLang="en-US" dirty="0"/>
          </a:p>
        </p:txBody>
      </p:sp>
      <p:sp>
        <p:nvSpPr>
          <p:cNvPr id="24" name="矩形 23">
            <a:extLst>
              <a:ext uri="{FF2B5EF4-FFF2-40B4-BE49-F238E27FC236}">
                <a16:creationId xmlns:a16="http://schemas.microsoft.com/office/drawing/2014/main" id="{0B2CFDD7-0DCE-F20D-6B96-B6BD5529D27C}"/>
              </a:ext>
            </a:extLst>
          </p:cNvPr>
          <p:cNvSpPr/>
          <p:nvPr/>
        </p:nvSpPr>
        <p:spPr>
          <a:xfrm>
            <a:off x="680853" y="4986678"/>
            <a:ext cx="186244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Hand Camera 4-3</a:t>
            </a:r>
            <a:endParaRPr lang="zh-CN" altLang="en-US" dirty="0"/>
          </a:p>
        </p:txBody>
      </p:sp>
      <p:sp>
        <p:nvSpPr>
          <p:cNvPr id="25" name="矩形 24">
            <a:extLst>
              <a:ext uri="{FF2B5EF4-FFF2-40B4-BE49-F238E27FC236}">
                <a16:creationId xmlns:a16="http://schemas.microsoft.com/office/drawing/2014/main" id="{62BF4369-ABDE-A948-CE94-B4498C79FE5F}"/>
              </a:ext>
            </a:extLst>
          </p:cNvPr>
          <p:cNvSpPr/>
          <p:nvPr/>
        </p:nvSpPr>
        <p:spPr>
          <a:xfrm>
            <a:off x="2723078" y="4986678"/>
            <a:ext cx="1862447" cy="246499"/>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Hand Camera 4-4</a:t>
            </a:r>
            <a:endParaRPr lang="zh-CN" altLang="en-US" dirty="0"/>
          </a:p>
        </p:txBody>
      </p:sp>
      <p:sp>
        <p:nvSpPr>
          <p:cNvPr id="34" name="矩形 33">
            <a:extLst>
              <a:ext uri="{FF2B5EF4-FFF2-40B4-BE49-F238E27FC236}">
                <a16:creationId xmlns:a16="http://schemas.microsoft.com/office/drawing/2014/main" id="{FD4D0D7C-693A-EE9D-0BD0-64FBBC058D69}"/>
              </a:ext>
            </a:extLst>
          </p:cNvPr>
          <p:cNvSpPr/>
          <p:nvPr/>
        </p:nvSpPr>
        <p:spPr>
          <a:xfrm>
            <a:off x="2864153" y="3341405"/>
            <a:ext cx="1098247" cy="14993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a:extLst>
              <a:ext uri="{FF2B5EF4-FFF2-40B4-BE49-F238E27FC236}">
                <a16:creationId xmlns:a16="http://schemas.microsoft.com/office/drawing/2014/main" id="{8AED630D-B035-E11B-4B71-C989D5589007}"/>
              </a:ext>
            </a:extLst>
          </p:cNvPr>
          <p:cNvSpPr/>
          <p:nvPr/>
        </p:nvSpPr>
        <p:spPr>
          <a:xfrm>
            <a:off x="2956955" y="2711203"/>
            <a:ext cx="720437" cy="14993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extLst>
              <a:ext uri="{FF2B5EF4-FFF2-40B4-BE49-F238E27FC236}">
                <a16:creationId xmlns:a16="http://schemas.microsoft.com/office/drawing/2014/main" id="{507B57DE-8E36-81C5-2778-990FD09A0303}"/>
              </a:ext>
            </a:extLst>
          </p:cNvPr>
          <p:cNvSpPr/>
          <p:nvPr/>
        </p:nvSpPr>
        <p:spPr>
          <a:xfrm>
            <a:off x="2956954" y="2524097"/>
            <a:ext cx="720437" cy="149939"/>
          </a:xfrm>
          <a:prstGeom prst="rect">
            <a:avLst/>
          </a:prstGeom>
          <a:noFill/>
          <a:ln w="3810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8" name="直接箭头连接符 37">
            <a:extLst>
              <a:ext uri="{FF2B5EF4-FFF2-40B4-BE49-F238E27FC236}">
                <a16:creationId xmlns:a16="http://schemas.microsoft.com/office/drawing/2014/main" id="{E1E62557-4AD9-F90B-87EF-9EDF94423B14}"/>
              </a:ext>
            </a:extLst>
          </p:cNvPr>
          <p:cNvCxnSpPr>
            <a:cxnSpLocks/>
            <a:stCxn id="15" idx="2"/>
          </p:cNvCxnSpPr>
          <p:nvPr/>
        </p:nvCxnSpPr>
        <p:spPr>
          <a:xfrm flipH="1" flipV="1">
            <a:off x="5761989" y="3890470"/>
            <a:ext cx="116352" cy="165482"/>
          </a:xfrm>
          <a:prstGeom prst="straightConnector1">
            <a:avLst/>
          </a:prstGeom>
          <a:ln w="38100">
            <a:solidFill>
              <a:srgbClr val="C00000"/>
            </a:solidFill>
            <a:tailEnd type="triangle"/>
          </a:ln>
        </p:spPr>
        <p:style>
          <a:lnRef idx="1">
            <a:schemeClr val="dk1"/>
          </a:lnRef>
          <a:fillRef idx="0">
            <a:schemeClr val="dk1"/>
          </a:fillRef>
          <a:effectRef idx="0">
            <a:schemeClr val="dk1"/>
          </a:effectRef>
          <a:fontRef idx="minor">
            <a:schemeClr val="tx1"/>
          </a:fontRef>
        </p:style>
      </p:cxnSp>
      <p:sp>
        <p:nvSpPr>
          <p:cNvPr id="49" name="矩形 48">
            <a:extLst>
              <a:ext uri="{FF2B5EF4-FFF2-40B4-BE49-F238E27FC236}">
                <a16:creationId xmlns:a16="http://schemas.microsoft.com/office/drawing/2014/main" id="{B2B6DEB4-E57E-0653-FE5F-27F9C4DF393E}"/>
              </a:ext>
            </a:extLst>
          </p:cNvPr>
          <p:cNvSpPr/>
          <p:nvPr/>
        </p:nvSpPr>
        <p:spPr>
          <a:xfrm>
            <a:off x="660400" y="733824"/>
            <a:ext cx="3893459" cy="2302284"/>
          </a:xfrm>
          <a:prstGeom prst="rect">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863EF09F-FB5C-6413-B088-AEB1D6434A93}"/>
              </a:ext>
            </a:extLst>
          </p:cNvPr>
          <p:cNvSpPr/>
          <p:nvPr/>
        </p:nvSpPr>
        <p:spPr>
          <a:xfrm>
            <a:off x="680853" y="610226"/>
            <a:ext cx="3873006" cy="298215"/>
          </a:xfrm>
          <a:prstGeom prst="rect">
            <a:avLst/>
          </a:prstGeom>
          <a:solidFill>
            <a:srgbClr val="0070C0"/>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t>Remote screen of eye tracking</a:t>
            </a:r>
            <a:endParaRPr lang="zh-CN" altLang="en-US" dirty="0"/>
          </a:p>
        </p:txBody>
      </p:sp>
      <p:sp>
        <p:nvSpPr>
          <p:cNvPr id="61" name="矩形 60">
            <a:extLst>
              <a:ext uri="{FF2B5EF4-FFF2-40B4-BE49-F238E27FC236}">
                <a16:creationId xmlns:a16="http://schemas.microsoft.com/office/drawing/2014/main" id="{F617BA69-1995-4C11-D721-776B8926A71B}"/>
              </a:ext>
            </a:extLst>
          </p:cNvPr>
          <p:cNvSpPr/>
          <p:nvPr/>
        </p:nvSpPr>
        <p:spPr>
          <a:xfrm>
            <a:off x="3984395" y="2637568"/>
            <a:ext cx="398819" cy="399801"/>
          </a:xfrm>
          <a:prstGeom prst="rect">
            <a:avLst/>
          </a:prstGeom>
          <a:noFill/>
          <a:ln w="38100">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3D1B31B3-6D5B-2E25-4DB3-50AC1B003AB0}"/>
              </a:ext>
            </a:extLst>
          </p:cNvPr>
          <p:cNvSpPr/>
          <p:nvPr/>
        </p:nvSpPr>
        <p:spPr>
          <a:xfrm>
            <a:off x="2548767" y="1956411"/>
            <a:ext cx="1806418" cy="526578"/>
          </a:xfrm>
          <a:prstGeom prst="rect">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Object Detection Timestamps</a:t>
            </a:r>
            <a:endParaRPr lang="zh-CN" altLang="en-US" dirty="0"/>
          </a:p>
        </p:txBody>
      </p:sp>
      <p:cxnSp>
        <p:nvCxnSpPr>
          <p:cNvPr id="42" name="直接箭头连接符 41">
            <a:extLst>
              <a:ext uri="{FF2B5EF4-FFF2-40B4-BE49-F238E27FC236}">
                <a16:creationId xmlns:a16="http://schemas.microsoft.com/office/drawing/2014/main" id="{1CF18D77-3646-BC9B-C9D2-128C2C704FA6}"/>
              </a:ext>
            </a:extLst>
          </p:cNvPr>
          <p:cNvCxnSpPr>
            <a:cxnSpLocks/>
            <a:stCxn id="15" idx="0"/>
            <a:endCxn id="35" idx="2"/>
          </p:cNvCxnSpPr>
          <p:nvPr/>
        </p:nvCxnSpPr>
        <p:spPr>
          <a:xfrm flipH="1" flipV="1">
            <a:off x="5134649" y="3120254"/>
            <a:ext cx="743692" cy="38755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3" name="矩形 42">
            <a:extLst>
              <a:ext uri="{FF2B5EF4-FFF2-40B4-BE49-F238E27FC236}">
                <a16:creationId xmlns:a16="http://schemas.microsoft.com/office/drawing/2014/main" id="{05C55A41-B854-B98C-1EE4-0CA6460BF74D}"/>
              </a:ext>
            </a:extLst>
          </p:cNvPr>
          <p:cNvSpPr/>
          <p:nvPr/>
        </p:nvSpPr>
        <p:spPr>
          <a:xfrm>
            <a:off x="-1" y="0"/>
            <a:ext cx="12192001" cy="49586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zh-CN" sz="2400" b="1" dirty="0">
                <a:solidFill>
                  <a:srgbClr val="404040"/>
                </a:solidFill>
                <a:latin typeface="quote-cjk-patch"/>
              </a:rPr>
              <a:t>2. Remote screen and video stream recording simultaneously (VM23@20231108.mkv) </a:t>
            </a:r>
            <a:endParaRPr lang="da-DK" altLang="zh-CN" sz="2400" b="1" i="0" dirty="0">
              <a:solidFill>
                <a:srgbClr val="404040"/>
              </a:solidFill>
              <a:effectLst/>
              <a:latin typeface="quote-cjk-patch"/>
            </a:endParaRPr>
          </a:p>
        </p:txBody>
      </p:sp>
      <p:sp>
        <p:nvSpPr>
          <p:cNvPr id="45" name="矩形 44">
            <a:extLst>
              <a:ext uri="{FF2B5EF4-FFF2-40B4-BE49-F238E27FC236}">
                <a16:creationId xmlns:a16="http://schemas.microsoft.com/office/drawing/2014/main" id="{50744CCE-B082-36A1-570A-1CA0FA1DCFA0}"/>
              </a:ext>
            </a:extLst>
          </p:cNvPr>
          <p:cNvSpPr/>
          <p:nvPr/>
        </p:nvSpPr>
        <p:spPr>
          <a:xfrm>
            <a:off x="3562601" y="1350452"/>
            <a:ext cx="943359" cy="561074"/>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800" dirty="0"/>
              <a:t>Visualization of stimulated RFs</a:t>
            </a:r>
          </a:p>
          <a:p>
            <a:pPr algn="ctr"/>
            <a:r>
              <a:rPr lang="en-US" altLang="zh-CN" sz="800" dirty="0"/>
              <a:t>only in electrical stimulation tasks</a:t>
            </a:r>
            <a:endParaRPr lang="zh-CN" altLang="en-US" sz="800" dirty="0"/>
          </a:p>
        </p:txBody>
      </p:sp>
      <p:sp>
        <p:nvSpPr>
          <p:cNvPr id="10" name="任意多边形: 形状 9">
            <a:extLst>
              <a:ext uri="{FF2B5EF4-FFF2-40B4-BE49-F238E27FC236}">
                <a16:creationId xmlns:a16="http://schemas.microsoft.com/office/drawing/2014/main" id="{288E5F62-7F56-3C74-F714-BD8FAC9AE62A}"/>
              </a:ext>
            </a:extLst>
          </p:cNvPr>
          <p:cNvSpPr/>
          <p:nvPr/>
        </p:nvSpPr>
        <p:spPr>
          <a:xfrm>
            <a:off x="4593167" y="733821"/>
            <a:ext cx="6938433" cy="4655211"/>
          </a:xfrm>
          <a:custGeom>
            <a:avLst/>
            <a:gdLst>
              <a:gd name="connsiteX0" fmla="*/ 4233 w 6938433"/>
              <a:gd name="connsiteY0" fmla="*/ 0 h 4660900"/>
              <a:gd name="connsiteX1" fmla="*/ 6938433 w 6938433"/>
              <a:gd name="connsiteY1" fmla="*/ 0 h 4660900"/>
              <a:gd name="connsiteX2" fmla="*/ 6938433 w 6938433"/>
              <a:gd name="connsiteY2" fmla="*/ 4660900 h 4660900"/>
              <a:gd name="connsiteX3" fmla="*/ 1477433 w 6938433"/>
              <a:gd name="connsiteY3" fmla="*/ 4660900 h 4660900"/>
              <a:gd name="connsiteX4" fmla="*/ 609600 w 6938433"/>
              <a:gd name="connsiteY4" fmla="*/ 4660900 h 4660900"/>
              <a:gd name="connsiteX5" fmla="*/ 609600 w 6938433"/>
              <a:gd name="connsiteY5" fmla="*/ 2434167 h 4660900"/>
              <a:gd name="connsiteX6" fmla="*/ 0 w 6938433"/>
              <a:gd name="connsiteY6" fmla="*/ 2434167 h 4660900"/>
              <a:gd name="connsiteX7" fmla="*/ 4233 w 6938433"/>
              <a:gd name="connsiteY7" fmla="*/ 0 h 4660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38433" h="4660900">
                <a:moveTo>
                  <a:pt x="4233" y="0"/>
                </a:moveTo>
                <a:lnTo>
                  <a:pt x="6938433" y="0"/>
                </a:lnTo>
                <a:lnTo>
                  <a:pt x="6938433" y="4660900"/>
                </a:lnTo>
                <a:lnTo>
                  <a:pt x="1477433" y="4660900"/>
                </a:lnTo>
                <a:lnTo>
                  <a:pt x="609600" y="4660900"/>
                </a:lnTo>
                <a:lnTo>
                  <a:pt x="609600" y="2434167"/>
                </a:lnTo>
                <a:lnTo>
                  <a:pt x="0" y="2434167"/>
                </a:lnTo>
                <a:lnTo>
                  <a:pt x="4233" y="0"/>
                </a:lnTo>
                <a:close/>
              </a:path>
            </a:pathLst>
          </a:custGeom>
          <a:noFill/>
          <a:ln w="381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C1F9D9D5-F9FC-4C2B-9410-38D713B4327E}"/>
              </a:ext>
            </a:extLst>
          </p:cNvPr>
          <p:cNvSpPr/>
          <p:nvPr/>
        </p:nvSpPr>
        <p:spPr>
          <a:xfrm>
            <a:off x="5947801" y="557942"/>
            <a:ext cx="4696361" cy="298215"/>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2000" b="1" dirty="0">
                <a:solidFill>
                  <a:schemeClr val="tx1"/>
                </a:solidFill>
              </a:rPr>
              <a:t>Video stream from remote cameras</a:t>
            </a:r>
          </a:p>
        </p:txBody>
      </p:sp>
      <p:sp>
        <p:nvSpPr>
          <p:cNvPr id="63" name="矩形 62">
            <a:extLst>
              <a:ext uri="{FF2B5EF4-FFF2-40B4-BE49-F238E27FC236}">
                <a16:creationId xmlns:a16="http://schemas.microsoft.com/office/drawing/2014/main" id="{C46A3040-3431-3BF0-6FF0-5008218D0145}"/>
              </a:ext>
            </a:extLst>
          </p:cNvPr>
          <p:cNvSpPr/>
          <p:nvPr/>
        </p:nvSpPr>
        <p:spPr>
          <a:xfrm>
            <a:off x="4362827" y="2290670"/>
            <a:ext cx="1913693" cy="524897"/>
          </a:xfrm>
          <a:prstGeom prst="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solidFill>
                  <a:schemeClr val="bg1"/>
                </a:solidFill>
              </a:rPr>
              <a:t>Hardware connection status</a:t>
            </a:r>
            <a:endParaRPr lang="zh-CN" altLang="en-US" dirty="0">
              <a:solidFill>
                <a:schemeClr val="bg1"/>
              </a:solidFill>
            </a:endParaRPr>
          </a:p>
        </p:txBody>
      </p:sp>
      <p:sp>
        <p:nvSpPr>
          <p:cNvPr id="15" name="矩形 14">
            <a:extLst>
              <a:ext uri="{FF2B5EF4-FFF2-40B4-BE49-F238E27FC236}">
                <a16:creationId xmlns:a16="http://schemas.microsoft.com/office/drawing/2014/main" id="{DF5FADBE-5A1F-364E-9474-B8D09C10D640}"/>
              </a:ext>
            </a:extLst>
          </p:cNvPr>
          <p:cNvSpPr/>
          <p:nvPr/>
        </p:nvSpPr>
        <p:spPr>
          <a:xfrm>
            <a:off x="4969801" y="3507807"/>
            <a:ext cx="1817079" cy="548145"/>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b="1" i="1" dirty="0" err="1">
                <a:solidFill>
                  <a:schemeClr val="tx1"/>
                </a:solidFill>
              </a:rPr>
              <a:t>globalTime</a:t>
            </a:r>
            <a:r>
              <a:rPr lang="en-US" altLang="zh-CN" b="1" dirty="0">
                <a:solidFill>
                  <a:schemeClr val="tx1"/>
                </a:solidFill>
              </a:rPr>
              <a:t> for synchronization</a:t>
            </a:r>
            <a:endParaRPr lang="zh-CN" altLang="en-US" b="1" dirty="0">
              <a:solidFill>
                <a:schemeClr val="tx1"/>
              </a:solidFill>
            </a:endParaRPr>
          </a:p>
        </p:txBody>
      </p:sp>
      <p:cxnSp>
        <p:nvCxnSpPr>
          <p:cNvPr id="13" name="直接箭头连接符 12">
            <a:extLst>
              <a:ext uri="{FF2B5EF4-FFF2-40B4-BE49-F238E27FC236}">
                <a16:creationId xmlns:a16="http://schemas.microsoft.com/office/drawing/2014/main" id="{3D8CB116-5E3A-DDA0-05B7-53D6F0805166}"/>
              </a:ext>
            </a:extLst>
          </p:cNvPr>
          <p:cNvCxnSpPr>
            <a:cxnSpLocks/>
            <a:stCxn id="15" idx="0"/>
            <a:endCxn id="44" idx="2"/>
          </p:cNvCxnSpPr>
          <p:nvPr/>
        </p:nvCxnSpPr>
        <p:spPr>
          <a:xfrm flipH="1" flipV="1">
            <a:off x="3317174" y="2861142"/>
            <a:ext cx="2561167" cy="64666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7" name="直接箭头连接符 6">
            <a:extLst>
              <a:ext uri="{FF2B5EF4-FFF2-40B4-BE49-F238E27FC236}">
                <a16:creationId xmlns:a16="http://schemas.microsoft.com/office/drawing/2014/main" id="{0271EB9C-E671-F4A9-C2BB-439DE65EB23B}"/>
              </a:ext>
            </a:extLst>
          </p:cNvPr>
          <p:cNvCxnSpPr>
            <a:cxnSpLocks/>
            <a:stCxn id="15" idx="0"/>
            <a:endCxn id="34" idx="3"/>
          </p:cNvCxnSpPr>
          <p:nvPr/>
        </p:nvCxnSpPr>
        <p:spPr>
          <a:xfrm flipH="1" flipV="1">
            <a:off x="3962400" y="3416375"/>
            <a:ext cx="1915941" cy="91432"/>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35" name="矩形 34">
            <a:extLst>
              <a:ext uri="{FF2B5EF4-FFF2-40B4-BE49-F238E27FC236}">
                <a16:creationId xmlns:a16="http://schemas.microsoft.com/office/drawing/2014/main" id="{BA8C8143-D8C0-7B38-9044-A00093E6CC58}"/>
              </a:ext>
            </a:extLst>
          </p:cNvPr>
          <p:cNvSpPr/>
          <p:nvPr/>
        </p:nvSpPr>
        <p:spPr>
          <a:xfrm>
            <a:off x="4585525" y="2970315"/>
            <a:ext cx="1098247" cy="14993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99759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86E529-1D8C-A260-133E-7A198D2A7D80}"/>
            </a:ext>
          </a:extLst>
        </p:cNvPr>
        <p:cNvGrpSpPr/>
        <p:nvPr/>
      </p:nvGrpSpPr>
      <p:grpSpPr>
        <a:xfrm>
          <a:off x="0" y="0"/>
          <a:ext cx="0" cy="0"/>
          <a:chOff x="0" y="0"/>
          <a:chExt cx="0" cy="0"/>
        </a:xfrm>
      </p:grpSpPr>
      <p:sp>
        <p:nvSpPr>
          <p:cNvPr id="14" name="标题 1">
            <a:extLst>
              <a:ext uri="{FF2B5EF4-FFF2-40B4-BE49-F238E27FC236}">
                <a16:creationId xmlns:a16="http://schemas.microsoft.com/office/drawing/2014/main" id="{A5F782A5-DDEA-DE52-29DD-FA3360165A42}"/>
              </a:ext>
            </a:extLst>
          </p:cNvPr>
          <p:cNvSpPr txBox="1">
            <a:spLocks/>
          </p:cNvSpPr>
          <p:nvPr/>
        </p:nvSpPr>
        <p:spPr>
          <a:xfrm>
            <a:off x="489506" y="1733367"/>
            <a:ext cx="11212988" cy="238760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b="1" dirty="0">
                <a:solidFill>
                  <a:srgbClr val="404040"/>
                </a:solidFill>
                <a:latin typeface="Arial" panose="020B0604020202020204" pitchFamily="34" charset="0"/>
                <a:cs typeface="Arial" panose="020B0604020202020204" pitchFamily="34" charset="0"/>
              </a:rPr>
              <a:t>Figure 2e,h, Figure 3a </a:t>
            </a:r>
            <a:r>
              <a:rPr lang="en-US" altLang="zh-CN" dirty="0">
                <a:solidFill>
                  <a:srgbClr val="404040"/>
                </a:solidFill>
                <a:latin typeface="Arial" panose="020B0604020202020204" pitchFamily="34" charset="0"/>
                <a:cs typeface="Arial" panose="020B0604020202020204" pitchFamily="34" charset="0"/>
              </a:rPr>
              <a:t>and</a:t>
            </a:r>
            <a:r>
              <a:rPr lang="en-US" altLang="zh-CN" b="1" dirty="0">
                <a:solidFill>
                  <a:srgbClr val="404040"/>
                </a:solidFill>
                <a:latin typeface="Arial" panose="020B0604020202020204" pitchFamily="34" charset="0"/>
                <a:cs typeface="Arial" panose="020B0604020202020204" pitchFamily="34" charset="0"/>
              </a:rPr>
              <a:t> Extended Data Figure 4, 5</a:t>
            </a:r>
          </a:p>
        </p:txBody>
      </p:sp>
    </p:spTree>
    <p:extLst>
      <p:ext uri="{BB962C8B-B14F-4D97-AF65-F5344CB8AC3E}">
        <p14:creationId xmlns:p14="http://schemas.microsoft.com/office/powerpoint/2010/main" val="2822434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07FC59F7-7F6F-CC45-40BD-5B653CCCCA7E}"/>
              </a:ext>
            </a:extLst>
          </p:cNvPr>
          <p:cNvSpPr/>
          <p:nvPr/>
        </p:nvSpPr>
        <p:spPr>
          <a:xfrm>
            <a:off x="0" y="0"/>
            <a:ext cx="7025640" cy="99867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a-DK" altLang="zh-CN" sz="3600" b="1" i="0" dirty="0">
                <a:solidFill>
                  <a:srgbClr val="404040"/>
                </a:solidFill>
                <a:effectLst/>
                <a:latin typeface="quote-cjk-patch"/>
              </a:rPr>
              <a:t>1. Code and data preparation</a:t>
            </a:r>
          </a:p>
        </p:txBody>
      </p:sp>
      <p:sp>
        <p:nvSpPr>
          <p:cNvPr id="9" name="Rectangle 4">
            <a:extLst>
              <a:ext uri="{FF2B5EF4-FFF2-40B4-BE49-F238E27FC236}">
                <a16:creationId xmlns:a16="http://schemas.microsoft.com/office/drawing/2014/main" id="{1DFBAF66-84FD-D6F7-481B-55A84D8987D1}"/>
              </a:ext>
            </a:extLst>
          </p:cNvPr>
          <p:cNvSpPr>
            <a:spLocks noChangeArrowheads="1"/>
          </p:cNvSpPr>
          <p:nvPr/>
        </p:nvSpPr>
        <p:spPr bwMode="auto">
          <a:xfrm>
            <a:off x="326209" y="1577513"/>
            <a:ext cx="11539582" cy="3174652"/>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AutoNum type="arabicPeriod"/>
              <a:tabLst/>
            </a:pP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Unzip the code folder. It is recommended </a:t>
            </a: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to use </a:t>
            </a:r>
            <a:r>
              <a:rPr kumimoji="0" lang="en-US" altLang="zh-CN" sz="2000" b="1" i="1" u="none" strike="noStrike" cap="none" normalizeH="0" baseline="0" dirty="0">
                <a:ln>
                  <a:noFill/>
                </a:ln>
                <a:solidFill>
                  <a:srgbClr val="404040"/>
                </a:solidFill>
                <a:effectLst/>
                <a:latin typeface="Arial" panose="020B0604020202020204" pitchFamily="34" charset="0"/>
                <a:ea typeface="quote-cjk-patch"/>
              </a:rPr>
              <a:t>VS-code</a:t>
            </a:r>
            <a:r>
              <a:rPr lang="en-US" altLang="zh-CN" sz="2000" b="1" i="1" dirty="0">
                <a:solidFill>
                  <a:srgbClr val="404040"/>
                </a:solidFill>
                <a:latin typeface="Arial" panose="020B0604020202020204" pitchFamily="34" charset="0"/>
                <a:ea typeface="quote-cjk-patch"/>
              </a:rPr>
              <a:t>(</a:t>
            </a:r>
            <a:r>
              <a:rPr lang="it-IT" altLang="zh-CN" sz="2000" dirty="0">
                <a:hlinkClick r:id="rId2"/>
              </a:rPr>
              <a:t>Visual Studio Code - Code Editing. Redefined</a:t>
            </a:r>
            <a:r>
              <a:rPr lang="en-US" altLang="zh-CN" sz="2000" b="1" i="1" dirty="0">
                <a:solidFill>
                  <a:srgbClr val="404040"/>
                </a:solidFill>
                <a:latin typeface="Arial" panose="020B0604020202020204" pitchFamily="34" charset="0"/>
                <a:ea typeface="quote-cjk-patch"/>
              </a:rPr>
              <a:t>)</a:t>
            </a: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 </a:t>
            </a:r>
            <a:r>
              <a:rPr kumimoji="0" lang="en-US" altLang="zh-CN" sz="2000" b="0" i="0" u="none" strike="noStrike" cap="none" normalizeH="0" baseline="0" dirty="0">
                <a:ln>
                  <a:noFill/>
                </a:ln>
                <a:solidFill>
                  <a:srgbClr val="404040"/>
                </a:solidFill>
                <a:effectLst/>
                <a:latin typeface="Arial" panose="020B0604020202020204" pitchFamily="34" charset="0"/>
                <a:ea typeface="quote-cjk-patch"/>
              </a:rPr>
              <a:t>open as a project </a:t>
            </a: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with </a:t>
            </a:r>
            <a:r>
              <a:rPr kumimoji="0" lang="zh-CN" altLang="zh-CN" sz="2000" b="1" i="1" u="none" strike="noStrike" cap="none" normalizeH="0" baseline="0" dirty="0">
                <a:ln>
                  <a:noFill/>
                </a:ln>
                <a:solidFill>
                  <a:srgbClr val="404040"/>
                </a:solidFill>
                <a:effectLst/>
                <a:latin typeface="Arial" panose="020B0604020202020204" pitchFamily="34" charset="0"/>
                <a:ea typeface="quote-cjk-patch"/>
              </a:rPr>
              <a:t>Python 3.12</a:t>
            </a:r>
            <a:r>
              <a:rPr kumimoji="0" lang="en-US" altLang="zh-CN" sz="2000" b="1" i="0" u="none" strike="noStrike" cap="none" normalizeH="0" baseline="0" dirty="0">
                <a:ln>
                  <a:noFill/>
                </a:ln>
                <a:solidFill>
                  <a:srgbClr val="404040"/>
                </a:solidFill>
                <a:effectLst/>
                <a:latin typeface="Arial" panose="020B0604020202020204" pitchFamily="34" charset="0"/>
                <a:ea typeface="quote-cjk-patch"/>
              </a:rPr>
              <a:t> </a:t>
            </a:r>
            <a:r>
              <a:rPr kumimoji="0" lang="en-US" altLang="zh-CN" sz="2000" i="0" u="none" strike="noStrike" cap="none" normalizeH="0" baseline="0" dirty="0">
                <a:ln>
                  <a:noFill/>
                </a:ln>
                <a:solidFill>
                  <a:srgbClr val="404040"/>
                </a:solidFill>
                <a:effectLst/>
                <a:latin typeface="Arial" panose="020B0604020202020204" pitchFamily="34" charset="0"/>
                <a:ea typeface="quote-cjk-patch"/>
              </a:rPr>
              <a:t>interpreter (You need to install python packages </a:t>
            </a:r>
            <a:r>
              <a:rPr kumimoji="0" lang="en-US" altLang="zh-CN" sz="2000" i="1" u="none" strike="noStrike" cap="none" normalizeH="0" baseline="0" dirty="0">
                <a:ln>
                  <a:noFill/>
                </a:ln>
                <a:solidFill>
                  <a:srgbClr val="404040"/>
                </a:solidFill>
                <a:effectLst/>
                <a:latin typeface="Arial" panose="020B0604020202020204" pitchFamily="34" charset="0"/>
                <a:ea typeface="quote-cjk-patch"/>
              </a:rPr>
              <a:t>pandas</a:t>
            </a:r>
            <a:r>
              <a:rPr kumimoji="0" lang="en-US" altLang="zh-CN" sz="2000" i="0" u="none" strike="noStrike" cap="none" normalizeH="0" baseline="0" dirty="0">
                <a:ln>
                  <a:noFill/>
                </a:ln>
                <a:solidFill>
                  <a:srgbClr val="404040"/>
                </a:solidFill>
                <a:effectLst/>
                <a:latin typeface="Arial" panose="020B0604020202020204" pitchFamily="34" charset="0"/>
                <a:ea typeface="quote-cjk-patch"/>
              </a:rPr>
              <a:t>, etc)</a:t>
            </a: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a:t>
            </a:r>
          </a:p>
          <a:p>
            <a:pPr marL="0" marR="0" lvl="0" indent="0" algn="l" defTabSz="914400" rtl="0" eaLnBrk="0" fontAlgn="base" latinLnBrk="0" hangingPunct="0">
              <a:lnSpc>
                <a:spcPct val="150000"/>
              </a:lnSpc>
              <a:spcBef>
                <a:spcPct val="0"/>
              </a:spcBef>
              <a:spcAft>
                <a:spcPct val="0"/>
              </a:spcAft>
              <a:buClrTx/>
              <a:buSzTx/>
              <a:buFontTx/>
              <a:buAutoNum type="arabicPeriod" startAt="2"/>
              <a:tabLst/>
            </a:pP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Place the code in an appropriate directory.</a:t>
            </a:r>
          </a:p>
          <a:p>
            <a:pPr marL="0" marR="0" lvl="0" indent="0" algn="l" defTabSz="914400" rtl="0" eaLnBrk="0" fontAlgn="base" latinLnBrk="0" hangingPunct="0">
              <a:lnSpc>
                <a:spcPct val="150000"/>
              </a:lnSpc>
              <a:spcBef>
                <a:spcPct val="0"/>
              </a:spcBef>
              <a:spcAft>
                <a:spcPct val="0"/>
              </a:spcAft>
              <a:buClrTx/>
              <a:buSzTx/>
              <a:buFontTx/>
              <a:buAutoNum type="arabicPeriod" startAt="3"/>
              <a:tabLst/>
            </a:pP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Place the </a:t>
            </a:r>
            <a:r>
              <a:rPr kumimoji="0" lang="zh-CN" altLang="zh-CN" sz="2000" b="1" i="0" u="none" strike="noStrike" cap="none" normalizeH="0" baseline="0" dirty="0">
                <a:ln>
                  <a:noFill/>
                </a:ln>
                <a:solidFill>
                  <a:srgbClr val="404040"/>
                </a:solidFill>
                <a:effectLst/>
                <a:latin typeface="Arial Unicode MS"/>
                <a:ea typeface="Menlo"/>
              </a:rPr>
              <a:t>DATA</a:t>
            </a:r>
            <a:r>
              <a:rPr kumimoji="0" lang="zh-CN" altLang="zh-CN" sz="2000" i="0" u="none" strike="noStrike" cap="none" normalizeH="0" baseline="0" dirty="0">
                <a:ln>
                  <a:noFill/>
                </a:ln>
                <a:solidFill>
                  <a:srgbClr val="404040"/>
                </a:solidFill>
                <a:effectLst/>
                <a:ea typeface="quote-cjk-patch"/>
              </a:rPr>
              <a:t> </a:t>
            </a: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folder in your desired path </a:t>
            </a:r>
            <a:r>
              <a:rPr kumimoji="0" lang="zh-CN" altLang="zh-CN" sz="2000" b="1" i="0" u="none" strike="noStrike" cap="none" normalizeH="0" baseline="0" dirty="0">
                <a:ln>
                  <a:noFill/>
                </a:ln>
                <a:solidFill>
                  <a:srgbClr val="404040"/>
                </a:solidFill>
                <a:effectLst/>
                <a:latin typeface="Arial" panose="020B0604020202020204" pitchFamily="34" charset="0"/>
                <a:ea typeface="quote-cjk-patch"/>
              </a:rPr>
              <a:t>(</a:t>
            </a:r>
            <a:r>
              <a:rPr kumimoji="0" lang="zh-CN" altLang="zh-CN" sz="2000" b="1" i="0" u="none" strike="noStrike" cap="none" normalizeH="0" baseline="0" dirty="0">
                <a:ln>
                  <a:noFill/>
                </a:ln>
                <a:solidFill>
                  <a:srgbClr val="404040"/>
                </a:solidFill>
                <a:effectLst/>
                <a:latin typeface="Arial Unicode MS"/>
                <a:ea typeface="Menlo"/>
              </a:rPr>
              <a:t>$DATA</a:t>
            </a:r>
            <a:r>
              <a:rPr kumimoji="0" lang="en-US" altLang="zh-CN" sz="2000" b="1" i="0" u="none" strike="noStrike" cap="none" normalizeH="0" baseline="0" dirty="0">
                <a:ln>
                  <a:noFill/>
                </a:ln>
                <a:solidFill>
                  <a:srgbClr val="404040"/>
                </a:solidFill>
                <a:effectLst/>
                <a:latin typeface="Arial Unicode MS"/>
                <a:ea typeface="Menlo"/>
              </a:rPr>
              <a:t>_</a:t>
            </a:r>
            <a:r>
              <a:rPr kumimoji="0" lang="zh-CN" altLang="zh-CN" sz="2000" b="1" i="0" u="none" strike="noStrike" cap="none" normalizeH="0" baseline="0" dirty="0">
                <a:ln>
                  <a:noFill/>
                </a:ln>
                <a:solidFill>
                  <a:srgbClr val="404040"/>
                </a:solidFill>
                <a:effectLst/>
                <a:latin typeface="Arial Unicode MS"/>
                <a:ea typeface="Menlo"/>
              </a:rPr>
              <a:t>PATH</a:t>
            </a:r>
            <a:r>
              <a:rPr kumimoji="0" lang="zh-CN" altLang="zh-CN" sz="2000" i="0" u="none" strike="noStrike" cap="none" normalizeH="0" baseline="0" dirty="0">
                <a:ln>
                  <a:noFill/>
                </a:ln>
                <a:solidFill>
                  <a:srgbClr val="404040"/>
                </a:solidFill>
                <a:effectLst/>
                <a:ea typeface="quote-cjk-patch"/>
              </a:rPr>
              <a:t>).</a:t>
            </a:r>
            <a:endParaRPr kumimoji="0" lang="zh-CN" altLang="zh-CN" sz="2000" i="0" u="none" strike="noStrike" cap="none" normalizeH="0" baseline="0" dirty="0">
              <a:ln>
                <a:noFill/>
              </a:ln>
              <a:solidFill>
                <a:srgbClr val="404040"/>
              </a:solidFill>
              <a:effectLst/>
              <a:latin typeface="Arial" panose="020B0604020202020204" pitchFamily="34" charset="0"/>
              <a:ea typeface="quote-cjk-patch"/>
            </a:endParaRPr>
          </a:p>
          <a:p>
            <a:pPr marL="0" marR="0" lvl="0" indent="0" algn="l" defTabSz="914400" rtl="0" eaLnBrk="0" fontAlgn="base" latinLnBrk="0" hangingPunct="0">
              <a:lnSpc>
                <a:spcPct val="150000"/>
              </a:lnSpc>
              <a:spcBef>
                <a:spcPct val="0"/>
              </a:spcBef>
              <a:spcAft>
                <a:spcPct val="0"/>
              </a:spcAft>
              <a:buClrTx/>
              <a:buSzTx/>
              <a:buFontTx/>
              <a:buAutoNum type="arabicPeriod" startAt="4"/>
              <a:tabLst/>
            </a:pP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Open the </a:t>
            </a:r>
            <a:r>
              <a:rPr kumimoji="0" lang="zh-CN" altLang="zh-CN" sz="2000" b="1" i="0" u="none" strike="noStrike" cap="none" normalizeH="0" baseline="0" dirty="0">
                <a:ln>
                  <a:noFill/>
                </a:ln>
                <a:solidFill>
                  <a:srgbClr val="404040"/>
                </a:solidFill>
                <a:effectLst/>
                <a:latin typeface="Arial Unicode MS"/>
                <a:ea typeface="Menlo"/>
              </a:rPr>
              <a:t>CODE</a:t>
            </a:r>
            <a:r>
              <a:rPr kumimoji="0" lang="zh-CN" altLang="zh-CN" sz="2000" i="0" u="none" strike="noStrike" cap="none" normalizeH="0" baseline="0" dirty="0">
                <a:ln>
                  <a:noFill/>
                </a:ln>
                <a:solidFill>
                  <a:srgbClr val="404040"/>
                </a:solidFill>
                <a:effectLst/>
                <a:ea typeface="quote-cjk-patch"/>
              </a:rPr>
              <a:t> </a:t>
            </a: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folder as a project in </a:t>
            </a:r>
            <a:r>
              <a:rPr kumimoji="0" lang="en-US" altLang="zh-CN" sz="2000" b="1" i="1" u="none" strike="noStrike" cap="none" normalizeH="0" baseline="0" dirty="0">
                <a:ln>
                  <a:noFill/>
                </a:ln>
                <a:solidFill>
                  <a:srgbClr val="404040"/>
                </a:solidFill>
                <a:effectLst/>
                <a:latin typeface="Arial" panose="020B0604020202020204" pitchFamily="34" charset="0"/>
                <a:ea typeface="quote-cjk-patch"/>
              </a:rPr>
              <a:t>VS-code</a:t>
            </a: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a:t>
            </a:r>
            <a:endParaRPr kumimoji="0" lang="en-US" altLang="zh-CN" sz="2000" i="0" u="none" strike="noStrike" cap="none" normalizeH="0" baseline="0" dirty="0">
              <a:ln>
                <a:noFill/>
              </a:ln>
              <a:solidFill>
                <a:srgbClr val="404040"/>
              </a:solidFill>
              <a:effectLst/>
              <a:latin typeface="Arial" panose="020B0604020202020204" pitchFamily="34" charset="0"/>
              <a:ea typeface="quote-cjk-patch"/>
            </a:endParaRPr>
          </a:p>
          <a:p>
            <a:pPr marL="0" marR="0" lvl="0" indent="0" algn="l" defTabSz="914400" rtl="0" eaLnBrk="0" fontAlgn="base" latinLnBrk="0" hangingPunct="0">
              <a:lnSpc>
                <a:spcPct val="150000"/>
              </a:lnSpc>
              <a:spcBef>
                <a:spcPct val="0"/>
              </a:spcBef>
              <a:spcAft>
                <a:spcPct val="0"/>
              </a:spcAft>
              <a:buClrTx/>
              <a:buSzTx/>
              <a:buFontTx/>
              <a:buAutoNum type="arabicPeriod" startAt="4"/>
              <a:tabLst/>
            </a:pPr>
            <a:r>
              <a:rPr kumimoji="0" lang="en-US" altLang="zh-CN" sz="2000" i="0" u="none" strike="noStrike" cap="none" normalizeH="0" baseline="0" dirty="0">
                <a:ln>
                  <a:noFill/>
                </a:ln>
                <a:solidFill>
                  <a:srgbClr val="404040"/>
                </a:solidFill>
                <a:effectLst/>
                <a:latin typeface="Arial" panose="020B0604020202020204" pitchFamily="34" charset="0"/>
                <a:ea typeface="quote-cjk-patch"/>
              </a:rPr>
              <a:t> Replace the </a:t>
            </a:r>
            <a:r>
              <a:rPr kumimoji="0" lang="en-US" altLang="zh-CN" sz="2000" b="1" i="0" u="none" strike="noStrike" cap="none" normalizeH="0" baseline="0" dirty="0" err="1">
                <a:ln>
                  <a:noFill/>
                </a:ln>
                <a:solidFill>
                  <a:srgbClr val="404040"/>
                </a:solidFill>
                <a:effectLst/>
                <a:latin typeface="Arial" panose="020B0604020202020204" pitchFamily="34" charset="0"/>
                <a:ea typeface="quote-cjk-patch"/>
              </a:rPr>
              <a:t>pn_root</a:t>
            </a:r>
            <a:r>
              <a:rPr kumimoji="0" lang="en-US" altLang="zh-CN" sz="2000" b="1" i="0" u="none" strike="noStrike" cap="none" normalizeH="0" baseline="0" dirty="0">
                <a:ln>
                  <a:noFill/>
                </a:ln>
                <a:solidFill>
                  <a:srgbClr val="404040"/>
                </a:solidFill>
                <a:effectLst/>
                <a:latin typeface="Arial" panose="020B0604020202020204" pitchFamily="34" charset="0"/>
                <a:ea typeface="quote-cjk-patch"/>
              </a:rPr>
              <a:t> </a:t>
            </a:r>
            <a:r>
              <a:rPr kumimoji="0" lang="en-US" altLang="zh-CN" sz="2000" i="0" u="none" strike="noStrike" cap="none" normalizeH="0" baseline="0" dirty="0">
                <a:ln>
                  <a:noFill/>
                </a:ln>
                <a:solidFill>
                  <a:srgbClr val="404040"/>
                </a:solidFill>
                <a:effectLst/>
                <a:latin typeface="Arial" panose="020B0604020202020204" pitchFamily="34" charset="0"/>
                <a:ea typeface="quote-cjk-patch"/>
              </a:rPr>
              <a:t>variable in each script to your</a:t>
            </a:r>
            <a:r>
              <a:rPr kumimoji="0" lang="en-US" altLang="zh-CN" sz="2000" b="1" i="0" u="none" strike="noStrike" cap="none" normalizeH="0" baseline="0" dirty="0">
                <a:ln>
                  <a:noFill/>
                </a:ln>
                <a:solidFill>
                  <a:srgbClr val="404040"/>
                </a:solidFill>
                <a:effectLst/>
                <a:latin typeface="Arial" panose="020B0604020202020204" pitchFamily="34" charset="0"/>
                <a:ea typeface="quote-cjk-patch"/>
              </a:rPr>
              <a:t> </a:t>
            </a:r>
            <a:r>
              <a:rPr kumimoji="0" lang="zh-CN" altLang="zh-CN" sz="2000" b="1" i="0" u="none" strike="noStrike" cap="none" normalizeH="0" baseline="0" dirty="0">
                <a:ln>
                  <a:noFill/>
                </a:ln>
                <a:solidFill>
                  <a:srgbClr val="404040"/>
                </a:solidFill>
                <a:effectLst/>
                <a:latin typeface="Arial Unicode MS"/>
                <a:ea typeface="Menlo"/>
              </a:rPr>
              <a:t>$DATA</a:t>
            </a:r>
            <a:r>
              <a:rPr kumimoji="0" lang="en-US" altLang="zh-CN" sz="2000" b="1" i="0" u="none" strike="noStrike" cap="none" normalizeH="0" baseline="0" dirty="0">
                <a:ln>
                  <a:noFill/>
                </a:ln>
                <a:solidFill>
                  <a:srgbClr val="404040"/>
                </a:solidFill>
                <a:effectLst/>
                <a:latin typeface="Arial Unicode MS"/>
                <a:ea typeface="Menlo"/>
              </a:rPr>
              <a:t>_</a:t>
            </a:r>
            <a:r>
              <a:rPr kumimoji="0" lang="zh-CN" altLang="zh-CN" sz="2000" b="1" i="0" u="none" strike="noStrike" cap="none" normalizeH="0" baseline="0" dirty="0">
                <a:ln>
                  <a:noFill/>
                </a:ln>
                <a:solidFill>
                  <a:srgbClr val="404040"/>
                </a:solidFill>
                <a:effectLst/>
                <a:latin typeface="Arial Unicode MS"/>
                <a:ea typeface="Menlo"/>
              </a:rPr>
              <a:t>PATH</a:t>
            </a:r>
            <a:r>
              <a:rPr kumimoji="0" lang="en-US" altLang="zh-CN" sz="2000" i="0" u="none" strike="noStrike" cap="none" normalizeH="0" baseline="0" dirty="0">
                <a:ln>
                  <a:noFill/>
                </a:ln>
                <a:solidFill>
                  <a:srgbClr val="404040"/>
                </a:solidFill>
                <a:effectLst/>
                <a:latin typeface="Arial Unicode MS"/>
                <a:ea typeface="Menlo"/>
              </a:rPr>
              <a:t>.</a:t>
            </a:r>
            <a:endParaRPr kumimoji="0" lang="zh-CN" altLang="zh-CN" sz="2000" i="0" u="none" strike="noStrike" cap="none" normalizeH="0" baseline="0" dirty="0">
              <a:ln>
                <a:noFill/>
              </a:ln>
              <a:solidFill>
                <a:srgbClr val="404040"/>
              </a:solidFill>
              <a:effectLst/>
              <a:latin typeface="Arial" panose="020B0604020202020204" pitchFamily="34" charset="0"/>
              <a:ea typeface="quote-cjk-patch"/>
            </a:endParaRPr>
          </a:p>
        </p:txBody>
      </p:sp>
    </p:spTree>
    <p:extLst>
      <p:ext uri="{BB962C8B-B14F-4D97-AF65-F5344CB8AC3E}">
        <p14:creationId xmlns:p14="http://schemas.microsoft.com/office/powerpoint/2010/main" val="4274927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BEAB5E-9944-32A8-0129-8DB07385E623}"/>
            </a:ext>
          </a:extLst>
        </p:cNvPr>
        <p:cNvGrpSpPr/>
        <p:nvPr/>
      </p:nvGrpSpPr>
      <p:grpSpPr>
        <a:xfrm>
          <a:off x="0" y="0"/>
          <a:ext cx="0" cy="0"/>
          <a:chOff x="0" y="0"/>
          <a:chExt cx="0" cy="0"/>
        </a:xfrm>
      </p:grpSpPr>
      <p:sp>
        <p:nvSpPr>
          <p:cNvPr id="4" name="矩形 3">
            <a:extLst>
              <a:ext uri="{FF2B5EF4-FFF2-40B4-BE49-F238E27FC236}">
                <a16:creationId xmlns:a16="http://schemas.microsoft.com/office/drawing/2014/main" id="{21FE3F2E-93BD-6224-168C-9468C38E81BE}"/>
              </a:ext>
            </a:extLst>
          </p:cNvPr>
          <p:cNvSpPr/>
          <p:nvPr/>
        </p:nvSpPr>
        <p:spPr>
          <a:xfrm>
            <a:off x="0" y="0"/>
            <a:ext cx="7025640" cy="99867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a-DK" altLang="zh-CN" sz="3600" b="1" dirty="0">
                <a:solidFill>
                  <a:srgbClr val="404040"/>
                </a:solidFill>
                <a:latin typeface="quote-cjk-patch"/>
              </a:rPr>
              <a:t>DATA folder:</a:t>
            </a:r>
            <a:endParaRPr lang="da-DK" altLang="zh-CN" sz="3600" b="1" i="0" dirty="0">
              <a:solidFill>
                <a:srgbClr val="404040"/>
              </a:solidFill>
              <a:effectLst/>
              <a:latin typeface="quote-cjk-patch"/>
            </a:endParaRPr>
          </a:p>
        </p:txBody>
      </p:sp>
      <p:grpSp>
        <p:nvGrpSpPr>
          <p:cNvPr id="14" name="组合 13">
            <a:extLst>
              <a:ext uri="{FF2B5EF4-FFF2-40B4-BE49-F238E27FC236}">
                <a16:creationId xmlns:a16="http://schemas.microsoft.com/office/drawing/2014/main" id="{99D0D071-15B5-35FD-1CE5-E08D2840F81D}"/>
              </a:ext>
            </a:extLst>
          </p:cNvPr>
          <p:cNvGrpSpPr/>
          <p:nvPr/>
        </p:nvGrpSpPr>
        <p:grpSpPr>
          <a:xfrm>
            <a:off x="4306728" y="793313"/>
            <a:ext cx="4378856" cy="1787052"/>
            <a:chOff x="137264" y="2200748"/>
            <a:chExt cx="4378856" cy="1787052"/>
          </a:xfrm>
        </p:grpSpPr>
        <p:pic>
          <p:nvPicPr>
            <p:cNvPr id="11" name="图片 10">
              <a:extLst>
                <a:ext uri="{FF2B5EF4-FFF2-40B4-BE49-F238E27FC236}">
                  <a16:creationId xmlns:a16="http://schemas.microsoft.com/office/drawing/2014/main" id="{166D4F23-6A67-54C4-A50F-60BCD4C86271}"/>
                </a:ext>
              </a:extLst>
            </p:cNvPr>
            <p:cNvPicPr>
              <a:picLocks noChangeAspect="1"/>
            </p:cNvPicPr>
            <p:nvPr/>
          </p:nvPicPr>
          <p:blipFill>
            <a:blip r:embed="rId2"/>
            <a:stretch>
              <a:fillRect/>
            </a:stretch>
          </p:blipFill>
          <p:spPr>
            <a:xfrm>
              <a:off x="137264" y="2200748"/>
              <a:ext cx="2350999" cy="1787052"/>
            </a:xfrm>
            <a:prstGeom prst="rect">
              <a:avLst/>
            </a:prstGeom>
            <a:ln>
              <a:noFill/>
            </a:ln>
            <a:effectLst>
              <a:outerShdw blurRad="292100" dist="139700" dir="2700000" algn="tl" rotWithShape="0">
                <a:srgbClr val="333333">
                  <a:alpha val="65000"/>
                </a:srgbClr>
              </a:outerShdw>
            </a:effectLst>
          </p:spPr>
        </p:pic>
        <p:sp>
          <p:nvSpPr>
            <p:cNvPr id="5" name="箭头: 左 4">
              <a:extLst>
                <a:ext uri="{FF2B5EF4-FFF2-40B4-BE49-F238E27FC236}">
                  <a16:creationId xmlns:a16="http://schemas.microsoft.com/office/drawing/2014/main" id="{FA567E65-7886-C3C0-D3D2-14B00E9000E0}"/>
                </a:ext>
              </a:extLst>
            </p:cNvPr>
            <p:cNvSpPr/>
            <p:nvPr/>
          </p:nvSpPr>
          <p:spPr>
            <a:xfrm>
              <a:off x="1371600" y="3625039"/>
              <a:ext cx="1945640" cy="362761"/>
            </a:xfrm>
            <a:prstGeom prst="leftArrow">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Plotted results</a:t>
              </a:r>
              <a:endParaRPr lang="zh-CN" altLang="en-US" dirty="0"/>
            </a:p>
          </p:txBody>
        </p:sp>
        <p:sp>
          <p:nvSpPr>
            <p:cNvPr id="8" name="箭头: 左 7">
              <a:extLst>
                <a:ext uri="{FF2B5EF4-FFF2-40B4-BE49-F238E27FC236}">
                  <a16:creationId xmlns:a16="http://schemas.microsoft.com/office/drawing/2014/main" id="{587CD00B-4E48-D093-1937-81B19604548E}"/>
                </a:ext>
              </a:extLst>
            </p:cNvPr>
            <p:cNvSpPr/>
            <p:nvPr/>
          </p:nvSpPr>
          <p:spPr>
            <a:xfrm>
              <a:off x="1237517" y="3268965"/>
              <a:ext cx="2989379" cy="362761"/>
            </a:xfrm>
            <a:prstGeom prst="leftArrow">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Generated processing list</a:t>
              </a:r>
              <a:endParaRPr lang="zh-CN" altLang="en-US" dirty="0"/>
            </a:p>
          </p:txBody>
        </p:sp>
        <p:sp>
          <p:nvSpPr>
            <p:cNvPr id="10" name="箭头: 左 9">
              <a:extLst>
                <a:ext uri="{FF2B5EF4-FFF2-40B4-BE49-F238E27FC236}">
                  <a16:creationId xmlns:a16="http://schemas.microsoft.com/office/drawing/2014/main" id="{6CCB9E53-5D42-4E17-6057-3F6D7EFF5654}"/>
                </a:ext>
              </a:extLst>
            </p:cNvPr>
            <p:cNvSpPr/>
            <p:nvPr/>
          </p:nvSpPr>
          <p:spPr>
            <a:xfrm>
              <a:off x="1312763" y="2912893"/>
              <a:ext cx="1419444" cy="362761"/>
            </a:xfrm>
            <a:prstGeom prst="leftArrow">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Spike data</a:t>
              </a:r>
              <a:endParaRPr lang="zh-CN" altLang="en-US" dirty="0"/>
            </a:p>
          </p:txBody>
        </p:sp>
        <p:sp>
          <p:nvSpPr>
            <p:cNvPr id="12" name="箭头: 左 11">
              <a:extLst>
                <a:ext uri="{FF2B5EF4-FFF2-40B4-BE49-F238E27FC236}">
                  <a16:creationId xmlns:a16="http://schemas.microsoft.com/office/drawing/2014/main" id="{85F269CC-4B63-9FDD-EB87-2BC28D24C892}"/>
                </a:ext>
              </a:extLst>
            </p:cNvPr>
            <p:cNvSpPr/>
            <p:nvPr/>
          </p:nvSpPr>
          <p:spPr>
            <a:xfrm>
              <a:off x="2097571" y="2585475"/>
              <a:ext cx="2418549" cy="362761"/>
            </a:xfrm>
            <a:prstGeom prst="leftArrow">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Channel information</a:t>
              </a:r>
              <a:endParaRPr lang="zh-CN" altLang="en-US" dirty="0"/>
            </a:p>
          </p:txBody>
        </p:sp>
      </p:grpSp>
      <p:grpSp>
        <p:nvGrpSpPr>
          <p:cNvPr id="23" name="组合 22">
            <a:extLst>
              <a:ext uri="{FF2B5EF4-FFF2-40B4-BE49-F238E27FC236}">
                <a16:creationId xmlns:a16="http://schemas.microsoft.com/office/drawing/2014/main" id="{4CDD5FAE-8E41-2522-8EA4-5FF70ADBDB56}"/>
              </a:ext>
            </a:extLst>
          </p:cNvPr>
          <p:cNvGrpSpPr/>
          <p:nvPr/>
        </p:nvGrpSpPr>
        <p:grpSpPr>
          <a:xfrm>
            <a:off x="635935" y="2417162"/>
            <a:ext cx="3756848" cy="3408673"/>
            <a:chOff x="243944" y="3158842"/>
            <a:chExt cx="3756848" cy="3408673"/>
          </a:xfrm>
        </p:grpSpPr>
        <p:pic>
          <p:nvPicPr>
            <p:cNvPr id="13" name="图片 12">
              <a:extLst>
                <a:ext uri="{FF2B5EF4-FFF2-40B4-BE49-F238E27FC236}">
                  <a16:creationId xmlns:a16="http://schemas.microsoft.com/office/drawing/2014/main" id="{0D96D423-4938-A08A-0CF5-53080700ED7B}"/>
                </a:ext>
              </a:extLst>
            </p:cNvPr>
            <p:cNvPicPr>
              <a:picLocks noChangeAspect="1"/>
            </p:cNvPicPr>
            <p:nvPr/>
          </p:nvPicPr>
          <p:blipFill>
            <a:blip r:embed="rId3"/>
            <a:stretch>
              <a:fillRect/>
            </a:stretch>
          </p:blipFill>
          <p:spPr>
            <a:xfrm>
              <a:off x="243944" y="3158842"/>
              <a:ext cx="1576882" cy="3408673"/>
            </a:xfrm>
            <a:prstGeom prst="rect">
              <a:avLst/>
            </a:prstGeom>
            <a:ln>
              <a:noFill/>
            </a:ln>
            <a:effectLst>
              <a:outerShdw blurRad="292100" dist="139700" dir="2700000" algn="tl" rotWithShape="0">
                <a:srgbClr val="333333">
                  <a:alpha val="65000"/>
                </a:srgbClr>
              </a:outerShdw>
            </a:effectLst>
          </p:spPr>
        </p:pic>
        <p:sp>
          <p:nvSpPr>
            <p:cNvPr id="16" name="箭头: 左 15">
              <a:extLst>
                <a:ext uri="{FF2B5EF4-FFF2-40B4-BE49-F238E27FC236}">
                  <a16:creationId xmlns:a16="http://schemas.microsoft.com/office/drawing/2014/main" id="{030A3443-1099-5109-F089-68B34B15C33F}"/>
                </a:ext>
              </a:extLst>
            </p:cNvPr>
            <p:cNvSpPr/>
            <p:nvPr/>
          </p:nvSpPr>
          <p:spPr>
            <a:xfrm>
              <a:off x="1249212" y="3708641"/>
              <a:ext cx="2113750" cy="362761"/>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Animal name</a:t>
              </a:r>
              <a:endParaRPr lang="zh-CN" altLang="en-US" dirty="0"/>
            </a:p>
          </p:txBody>
        </p:sp>
        <p:sp>
          <p:nvSpPr>
            <p:cNvPr id="17" name="箭头: 左 16">
              <a:extLst>
                <a:ext uri="{FF2B5EF4-FFF2-40B4-BE49-F238E27FC236}">
                  <a16:creationId xmlns:a16="http://schemas.microsoft.com/office/drawing/2014/main" id="{853C90F9-7D4D-238E-5FF4-2D40427CCF1E}"/>
                </a:ext>
              </a:extLst>
            </p:cNvPr>
            <p:cNvSpPr/>
            <p:nvPr/>
          </p:nvSpPr>
          <p:spPr>
            <a:xfrm>
              <a:off x="1475741" y="3988041"/>
              <a:ext cx="1887220" cy="362761"/>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Experiment date</a:t>
              </a:r>
              <a:endParaRPr lang="zh-CN" altLang="en-US" dirty="0"/>
            </a:p>
          </p:txBody>
        </p:sp>
        <p:sp>
          <p:nvSpPr>
            <p:cNvPr id="18" name="箭头: 左 17">
              <a:extLst>
                <a:ext uri="{FF2B5EF4-FFF2-40B4-BE49-F238E27FC236}">
                  <a16:creationId xmlns:a16="http://schemas.microsoft.com/office/drawing/2014/main" id="{A86151D4-93B2-025A-3433-17CC287D6EA2}"/>
                </a:ext>
              </a:extLst>
            </p:cNvPr>
            <p:cNvSpPr/>
            <p:nvPr/>
          </p:nvSpPr>
          <p:spPr>
            <a:xfrm>
              <a:off x="1535019" y="4277842"/>
              <a:ext cx="1576883" cy="362761"/>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Data type</a:t>
              </a:r>
              <a:endParaRPr lang="zh-CN" altLang="en-US" dirty="0"/>
            </a:p>
          </p:txBody>
        </p:sp>
        <p:sp>
          <p:nvSpPr>
            <p:cNvPr id="19" name="箭头: 左 18">
              <a:extLst>
                <a:ext uri="{FF2B5EF4-FFF2-40B4-BE49-F238E27FC236}">
                  <a16:creationId xmlns:a16="http://schemas.microsoft.com/office/drawing/2014/main" id="{7CE74518-0542-FF86-3A29-7846C432DB5C}"/>
                </a:ext>
              </a:extLst>
            </p:cNvPr>
            <p:cNvSpPr/>
            <p:nvPr/>
          </p:nvSpPr>
          <p:spPr>
            <a:xfrm>
              <a:off x="1648284" y="4586127"/>
              <a:ext cx="1463618" cy="362761"/>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Task name</a:t>
              </a:r>
              <a:endParaRPr lang="zh-CN" altLang="en-US" dirty="0"/>
            </a:p>
          </p:txBody>
        </p:sp>
        <p:sp>
          <p:nvSpPr>
            <p:cNvPr id="20" name="箭头: 左 19">
              <a:extLst>
                <a:ext uri="{FF2B5EF4-FFF2-40B4-BE49-F238E27FC236}">
                  <a16:creationId xmlns:a16="http://schemas.microsoft.com/office/drawing/2014/main" id="{C1F85ED6-369F-FBBD-A20D-74A45122DB61}"/>
                </a:ext>
              </a:extLst>
            </p:cNvPr>
            <p:cNvSpPr/>
            <p:nvPr/>
          </p:nvSpPr>
          <p:spPr>
            <a:xfrm>
              <a:off x="1582243" y="5145409"/>
              <a:ext cx="2418549" cy="362761"/>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Data collection devices</a:t>
              </a:r>
              <a:endParaRPr lang="zh-CN" altLang="en-US" dirty="0"/>
            </a:p>
          </p:txBody>
        </p:sp>
      </p:grpSp>
      <p:grpSp>
        <p:nvGrpSpPr>
          <p:cNvPr id="22" name="组合 21">
            <a:extLst>
              <a:ext uri="{FF2B5EF4-FFF2-40B4-BE49-F238E27FC236}">
                <a16:creationId xmlns:a16="http://schemas.microsoft.com/office/drawing/2014/main" id="{C8353F7D-89F2-8939-20BB-C554A0597E6A}"/>
              </a:ext>
            </a:extLst>
          </p:cNvPr>
          <p:cNvGrpSpPr/>
          <p:nvPr/>
        </p:nvGrpSpPr>
        <p:grpSpPr>
          <a:xfrm>
            <a:off x="8385074" y="271617"/>
            <a:ext cx="3748646" cy="672636"/>
            <a:chOff x="7929025" y="1508760"/>
            <a:chExt cx="3748646" cy="672636"/>
          </a:xfrm>
        </p:grpSpPr>
        <p:pic>
          <p:nvPicPr>
            <p:cNvPr id="15" name="图片 14">
              <a:extLst>
                <a:ext uri="{FF2B5EF4-FFF2-40B4-BE49-F238E27FC236}">
                  <a16:creationId xmlns:a16="http://schemas.microsoft.com/office/drawing/2014/main" id="{120E5A06-4451-7172-EB31-C227ED4E9BD9}"/>
                </a:ext>
              </a:extLst>
            </p:cNvPr>
            <p:cNvPicPr>
              <a:picLocks noChangeAspect="1"/>
            </p:cNvPicPr>
            <p:nvPr/>
          </p:nvPicPr>
          <p:blipFill>
            <a:blip r:embed="rId4"/>
            <a:srcRect t="56460" r="80103" b="10518"/>
            <a:stretch/>
          </p:blipFill>
          <p:spPr>
            <a:xfrm>
              <a:off x="7929025" y="1508760"/>
              <a:ext cx="1439494" cy="665479"/>
            </a:xfrm>
            <a:prstGeom prst="rect">
              <a:avLst/>
            </a:prstGeom>
            <a:ln>
              <a:noFill/>
            </a:ln>
            <a:effectLst>
              <a:outerShdw blurRad="292100" dist="139700" dir="2700000" algn="tl" rotWithShape="0">
                <a:srgbClr val="333333">
                  <a:alpha val="65000"/>
                </a:srgbClr>
              </a:outerShdw>
            </a:effectLst>
          </p:spPr>
        </p:pic>
        <p:sp>
          <p:nvSpPr>
            <p:cNvPr id="21" name="箭头: 左 20">
              <a:extLst>
                <a:ext uri="{FF2B5EF4-FFF2-40B4-BE49-F238E27FC236}">
                  <a16:creationId xmlns:a16="http://schemas.microsoft.com/office/drawing/2014/main" id="{D5FEC132-597E-A7BB-E123-43E06B625E10}"/>
                </a:ext>
              </a:extLst>
            </p:cNvPr>
            <p:cNvSpPr/>
            <p:nvPr/>
          </p:nvSpPr>
          <p:spPr>
            <a:xfrm>
              <a:off x="9259122" y="1818635"/>
              <a:ext cx="2418549" cy="362761"/>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Processing list</a:t>
              </a:r>
              <a:endParaRPr lang="zh-CN" altLang="en-US" dirty="0"/>
            </a:p>
          </p:txBody>
        </p:sp>
        <p:sp>
          <p:nvSpPr>
            <p:cNvPr id="2" name="箭头: 左 1">
              <a:extLst>
                <a:ext uri="{FF2B5EF4-FFF2-40B4-BE49-F238E27FC236}">
                  <a16:creationId xmlns:a16="http://schemas.microsoft.com/office/drawing/2014/main" id="{43FC4049-EA68-8B2B-9549-B9B83881C432}"/>
                </a:ext>
              </a:extLst>
            </p:cNvPr>
            <p:cNvSpPr/>
            <p:nvPr/>
          </p:nvSpPr>
          <p:spPr>
            <a:xfrm>
              <a:off x="9092449" y="1508760"/>
              <a:ext cx="2418549" cy="362761"/>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Processing list </a:t>
              </a:r>
              <a:r>
                <a:rPr lang="en-US" altLang="zh-CN" dirty="0" err="1"/>
                <a:t>bak</a:t>
              </a:r>
              <a:endParaRPr lang="zh-CN" altLang="en-US" dirty="0"/>
            </a:p>
          </p:txBody>
        </p:sp>
      </p:grpSp>
      <p:cxnSp>
        <p:nvCxnSpPr>
          <p:cNvPr id="25" name="连接符: 肘形 24">
            <a:extLst>
              <a:ext uri="{FF2B5EF4-FFF2-40B4-BE49-F238E27FC236}">
                <a16:creationId xmlns:a16="http://schemas.microsoft.com/office/drawing/2014/main" id="{EE03FDB0-0584-E6D3-4593-408347704682}"/>
              </a:ext>
            </a:extLst>
          </p:cNvPr>
          <p:cNvCxnSpPr>
            <a:cxnSpLocks/>
            <a:stCxn id="8" idx="3"/>
            <a:endCxn id="15" idx="2"/>
          </p:cNvCxnSpPr>
          <p:nvPr/>
        </p:nvCxnSpPr>
        <p:spPr>
          <a:xfrm flipV="1">
            <a:off x="8396360" y="937096"/>
            <a:ext cx="708461" cy="1105815"/>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连接符: 肘形 26">
            <a:extLst>
              <a:ext uri="{FF2B5EF4-FFF2-40B4-BE49-F238E27FC236}">
                <a16:creationId xmlns:a16="http://schemas.microsoft.com/office/drawing/2014/main" id="{98C8994F-D91B-34D1-0446-486440CCBF54}"/>
              </a:ext>
            </a:extLst>
          </p:cNvPr>
          <p:cNvCxnSpPr>
            <a:cxnSpLocks/>
            <a:endCxn id="13" idx="0"/>
          </p:cNvCxnSpPr>
          <p:nvPr/>
        </p:nvCxnSpPr>
        <p:spPr>
          <a:xfrm rot="10800000" flipV="1">
            <a:off x="1424377" y="1679122"/>
            <a:ext cx="3287711" cy="738040"/>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9" name="图片 28">
            <a:extLst>
              <a:ext uri="{FF2B5EF4-FFF2-40B4-BE49-F238E27FC236}">
                <a16:creationId xmlns:a16="http://schemas.microsoft.com/office/drawing/2014/main" id="{31A31FDA-9264-60A2-3380-32FF626EC74E}"/>
              </a:ext>
            </a:extLst>
          </p:cNvPr>
          <p:cNvPicPr>
            <a:picLocks noChangeAspect="1"/>
          </p:cNvPicPr>
          <p:nvPr/>
        </p:nvPicPr>
        <p:blipFill>
          <a:blip r:embed="rId5"/>
          <a:stretch>
            <a:fillRect/>
          </a:stretch>
        </p:blipFill>
        <p:spPr>
          <a:xfrm>
            <a:off x="4624704" y="4464253"/>
            <a:ext cx="2074564" cy="2111391"/>
          </a:xfrm>
          <a:prstGeom prst="rect">
            <a:avLst/>
          </a:prstGeom>
          <a:ln>
            <a:noFill/>
          </a:ln>
          <a:effectLst>
            <a:outerShdw blurRad="292100" dist="139700" dir="2700000" algn="tl" rotWithShape="0">
              <a:srgbClr val="333333">
                <a:alpha val="65000"/>
              </a:srgbClr>
            </a:outerShdw>
          </a:effectLst>
        </p:spPr>
      </p:pic>
      <p:cxnSp>
        <p:nvCxnSpPr>
          <p:cNvPr id="33" name="直接箭头连接符 32">
            <a:extLst>
              <a:ext uri="{FF2B5EF4-FFF2-40B4-BE49-F238E27FC236}">
                <a16:creationId xmlns:a16="http://schemas.microsoft.com/office/drawing/2014/main" id="{5FBA7E6D-9431-645C-0E31-B46CD798056F}"/>
              </a:ext>
            </a:extLst>
          </p:cNvPr>
          <p:cNvCxnSpPr>
            <a:cxnSpLocks/>
          </p:cNvCxnSpPr>
          <p:nvPr/>
        </p:nvCxnSpPr>
        <p:spPr>
          <a:xfrm>
            <a:off x="2028190" y="4316573"/>
            <a:ext cx="259927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矩形 34">
            <a:extLst>
              <a:ext uri="{FF2B5EF4-FFF2-40B4-BE49-F238E27FC236}">
                <a16:creationId xmlns:a16="http://schemas.microsoft.com/office/drawing/2014/main" id="{9ED4E7C9-81B2-2326-B7DB-317FFC58CECA}"/>
              </a:ext>
            </a:extLst>
          </p:cNvPr>
          <p:cNvSpPr/>
          <p:nvPr/>
        </p:nvSpPr>
        <p:spPr>
          <a:xfrm>
            <a:off x="4627460" y="4185955"/>
            <a:ext cx="2074564" cy="2563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Spike files</a:t>
            </a:r>
            <a:endParaRPr lang="zh-CN" altLang="en-US" dirty="0"/>
          </a:p>
        </p:txBody>
      </p:sp>
      <p:grpSp>
        <p:nvGrpSpPr>
          <p:cNvPr id="37" name="组合 36">
            <a:extLst>
              <a:ext uri="{FF2B5EF4-FFF2-40B4-BE49-F238E27FC236}">
                <a16:creationId xmlns:a16="http://schemas.microsoft.com/office/drawing/2014/main" id="{92D46F81-5AF6-A5D5-F6C8-88B5D4045D08}"/>
              </a:ext>
            </a:extLst>
          </p:cNvPr>
          <p:cNvGrpSpPr/>
          <p:nvPr/>
        </p:nvGrpSpPr>
        <p:grpSpPr>
          <a:xfrm>
            <a:off x="5822435" y="3085963"/>
            <a:ext cx="6266063" cy="2640943"/>
            <a:chOff x="1719697" y="1213664"/>
            <a:chExt cx="6266063" cy="2640943"/>
          </a:xfrm>
        </p:grpSpPr>
        <p:pic>
          <p:nvPicPr>
            <p:cNvPr id="38" name="图片 37">
              <a:extLst>
                <a:ext uri="{FF2B5EF4-FFF2-40B4-BE49-F238E27FC236}">
                  <a16:creationId xmlns:a16="http://schemas.microsoft.com/office/drawing/2014/main" id="{F4F76DBA-B5B5-28EB-4ACA-47B94C751ADE}"/>
                </a:ext>
              </a:extLst>
            </p:cNvPr>
            <p:cNvPicPr>
              <a:picLocks noChangeAspect="1"/>
            </p:cNvPicPr>
            <p:nvPr/>
          </p:nvPicPr>
          <p:blipFill>
            <a:blip r:embed="rId6"/>
            <a:srcRect b="55443"/>
            <a:stretch/>
          </p:blipFill>
          <p:spPr>
            <a:xfrm>
              <a:off x="3464559" y="1873608"/>
              <a:ext cx="1981201" cy="1980999"/>
            </a:xfrm>
            <a:prstGeom prst="rect">
              <a:avLst/>
            </a:prstGeom>
          </p:spPr>
        </p:pic>
        <p:sp>
          <p:nvSpPr>
            <p:cNvPr id="39" name="矩形 38">
              <a:extLst>
                <a:ext uri="{FF2B5EF4-FFF2-40B4-BE49-F238E27FC236}">
                  <a16:creationId xmlns:a16="http://schemas.microsoft.com/office/drawing/2014/main" id="{E8C31517-2CA7-9E50-82C1-0DDE561268E4}"/>
                </a:ext>
              </a:extLst>
            </p:cNvPr>
            <p:cNvSpPr/>
            <p:nvPr/>
          </p:nvSpPr>
          <p:spPr>
            <a:xfrm>
              <a:off x="1719697" y="1218288"/>
              <a:ext cx="3004703" cy="3429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Samples in recording system</a:t>
              </a:r>
              <a:endParaRPr lang="zh-CN" altLang="en-US" dirty="0"/>
            </a:p>
          </p:txBody>
        </p:sp>
        <p:sp>
          <p:nvSpPr>
            <p:cNvPr id="40" name="矩形 39">
              <a:extLst>
                <a:ext uri="{FF2B5EF4-FFF2-40B4-BE49-F238E27FC236}">
                  <a16:creationId xmlns:a16="http://schemas.microsoft.com/office/drawing/2014/main" id="{FF5012D0-1569-2E17-6823-3BD83B8159E8}"/>
                </a:ext>
              </a:extLst>
            </p:cNvPr>
            <p:cNvSpPr/>
            <p:nvPr/>
          </p:nvSpPr>
          <p:spPr>
            <a:xfrm>
              <a:off x="4981057" y="1213664"/>
              <a:ext cx="3004703" cy="3429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err="1"/>
                <a:t>Syncned</a:t>
              </a:r>
              <a:r>
                <a:rPr lang="en-US" altLang="zh-CN" dirty="0"/>
                <a:t> to </a:t>
              </a:r>
              <a:r>
                <a:rPr lang="en-US" altLang="zh-CN" dirty="0" err="1"/>
                <a:t>globalTime</a:t>
              </a:r>
              <a:r>
                <a:rPr lang="en-US" altLang="zh-CN" dirty="0"/>
                <a:t>,</a:t>
              </a:r>
              <a:r>
                <a:rPr lang="zh-CN" altLang="en-US" dirty="0"/>
                <a:t> </a:t>
              </a:r>
              <a:r>
                <a:rPr lang="en-US" altLang="zh-CN" dirty="0" err="1"/>
                <a:t>ms</a:t>
              </a:r>
              <a:endParaRPr lang="zh-CN" altLang="en-US" dirty="0"/>
            </a:p>
          </p:txBody>
        </p:sp>
        <p:cxnSp>
          <p:nvCxnSpPr>
            <p:cNvPr id="41" name="直接箭头连接符 40">
              <a:extLst>
                <a:ext uri="{FF2B5EF4-FFF2-40B4-BE49-F238E27FC236}">
                  <a16:creationId xmlns:a16="http://schemas.microsoft.com/office/drawing/2014/main" id="{91FE4E94-F5E9-5743-8E3E-B3217FDCF311}"/>
                </a:ext>
              </a:extLst>
            </p:cNvPr>
            <p:cNvCxnSpPr>
              <a:stCxn id="40" idx="2"/>
            </p:cNvCxnSpPr>
            <p:nvPr/>
          </p:nvCxnSpPr>
          <p:spPr>
            <a:xfrm flipH="1">
              <a:off x="5156200" y="1556564"/>
              <a:ext cx="1327209" cy="6329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a:extLst>
                <a:ext uri="{FF2B5EF4-FFF2-40B4-BE49-F238E27FC236}">
                  <a16:creationId xmlns:a16="http://schemas.microsoft.com/office/drawing/2014/main" id="{367BB429-08B9-8CB1-F9CF-5A07D0E2351A}"/>
                </a:ext>
              </a:extLst>
            </p:cNvPr>
            <p:cNvCxnSpPr>
              <a:cxnSpLocks/>
              <a:stCxn id="39" idx="2"/>
            </p:cNvCxnSpPr>
            <p:nvPr/>
          </p:nvCxnSpPr>
          <p:spPr>
            <a:xfrm>
              <a:off x="3222049" y="1561188"/>
              <a:ext cx="1024831" cy="6282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44" name="连接符: 肘形 43">
            <a:extLst>
              <a:ext uri="{FF2B5EF4-FFF2-40B4-BE49-F238E27FC236}">
                <a16:creationId xmlns:a16="http://schemas.microsoft.com/office/drawing/2014/main" id="{F2ACDCBD-CD6E-384E-7E18-DAD1BB2D6661}"/>
              </a:ext>
            </a:extLst>
          </p:cNvPr>
          <p:cNvCxnSpPr>
            <a:cxnSpLocks/>
            <a:endCxn id="38" idx="1"/>
          </p:cNvCxnSpPr>
          <p:nvPr/>
        </p:nvCxnSpPr>
        <p:spPr>
          <a:xfrm flipV="1">
            <a:off x="6657727" y="4736407"/>
            <a:ext cx="909570" cy="546793"/>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4395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54A9882-1F0E-2AD9-EDC8-BF75F21269A4}"/>
              </a:ext>
            </a:extLst>
          </p:cNvPr>
          <p:cNvSpPr>
            <a:spLocks noChangeArrowheads="1"/>
          </p:cNvSpPr>
          <p:nvPr/>
        </p:nvSpPr>
        <p:spPr bwMode="auto">
          <a:xfrm>
            <a:off x="361769" y="1341884"/>
            <a:ext cx="11539582" cy="4097981"/>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kumimoji="0" lang="zh-CN" altLang="zh-CN" sz="2000" b="1" i="0" u="none" strike="noStrike" cap="none" normalizeH="0" baseline="0" dirty="0">
                <a:ln>
                  <a:noFill/>
                </a:ln>
                <a:solidFill>
                  <a:srgbClr val="404040"/>
                </a:solidFill>
                <a:effectLst/>
                <a:latin typeface="Arial" panose="020B0604020202020204" pitchFamily="34" charset="0"/>
                <a:ea typeface="quote-cjk-patch"/>
              </a:rPr>
              <a:t>Run </a:t>
            </a:r>
            <a:r>
              <a:rPr kumimoji="0" lang="zh-CN" altLang="zh-CN" sz="2000" b="1" i="0" u="none" strike="noStrike" cap="none" normalizeH="0" baseline="0" dirty="0">
                <a:ln>
                  <a:noFill/>
                </a:ln>
                <a:solidFill>
                  <a:srgbClr val="404040"/>
                </a:solidFill>
                <a:effectLst/>
                <a:latin typeface="Arial Unicode MS"/>
                <a:ea typeface="Menlo"/>
              </a:rPr>
              <a:t>b1_gen_ana_list.py</a:t>
            </a:r>
            <a:r>
              <a:rPr kumimoji="0" lang="zh-CN" altLang="zh-CN" sz="2000" b="0" i="0" u="none" strike="noStrike" cap="none" normalizeH="0" baseline="0" dirty="0">
                <a:ln>
                  <a:noFill/>
                </a:ln>
                <a:solidFill>
                  <a:srgbClr val="404040"/>
                </a:solidFill>
                <a:effectLst/>
                <a:ea typeface="quote-cjk-patch"/>
              </a:rPr>
              <a:t>:</a:t>
            </a:r>
            <a:endParaRPr lang="en-US" altLang="zh-CN" sz="2000" dirty="0">
              <a:solidFill>
                <a:srgbClr val="404040"/>
              </a:solidFill>
              <a:latin typeface="Arial" panose="020B0604020202020204" pitchFamily="34" charset="0"/>
              <a:ea typeface="quote-cjk-patch"/>
            </a:endParaRPr>
          </a:p>
          <a:p>
            <a:pPr marL="0" marR="0" lvl="0" indent="0" algn="l" defTabSz="914400" rtl="0" eaLnBrk="0" fontAlgn="base" latinLnBrk="0" hangingPunct="0">
              <a:lnSpc>
                <a:spcPct val="150000"/>
              </a:lnSpc>
              <a:spcBef>
                <a:spcPct val="0"/>
              </a:spcBef>
              <a:spcAft>
                <a:spcPct val="0"/>
              </a:spcAft>
              <a:buClrTx/>
              <a:buSzTx/>
              <a:tabLst/>
            </a:pPr>
            <a:r>
              <a:rPr kumimoji="0" lang="en-US" altLang="zh-CN" sz="2000" b="0" i="0" u="none" strike="noStrike" cap="none" normalizeH="0" baseline="0" dirty="0">
                <a:ln>
                  <a:noFill/>
                </a:ln>
                <a:solidFill>
                  <a:srgbClr val="404040"/>
                </a:solidFill>
                <a:effectLst/>
                <a:latin typeface="Arial" panose="020B0604020202020204" pitchFamily="34" charset="0"/>
                <a:ea typeface="quote-cjk-patch"/>
              </a:rPr>
              <a:t>1. </a:t>
            </a: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Open the file and modify the </a:t>
            </a:r>
            <a:r>
              <a:rPr kumimoji="0" lang="zh-CN" altLang="zh-CN" sz="2000" b="1" i="0" u="none" strike="noStrike" cap="none" normalizeH="0" baseline="0" dirty="0">
                <a:ln>
                  <a:noFill/>
                </a:ln>
                <a:solidFill>
                  <a:srgbClr val="404040"/>
                </a:solidFill>
                <a:effectLst/>
                <a:latin typeface="Arial Unicode MS"/>
                <a:ea typeface="Menlo"/>
              </a:rPr>
              <a:t>DATA</a:t>
            </a:r>
            <a:r>
              <a:rPr kumimoji="0" lang="zh-CN" altLang="zh-CN" sz="2000" b="0" i="0" u="none" strike="noStrike" cap="none" normalizeH="0" baseline="0" dirty="0">
                <a:ln>
                  <a:noFill/>
                </a:ln>
                <a:solidFill>
                  <a:srgbClr val="404040"/>
                </a:solidFill>
                <a:effectLst/>
                <a:ea typeface="quote-cjk-patch"/>
              </a:rPr>
              <a:t> </a:t>
            </a: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folder path</a:t>
            </a:r>
            <a:r>
              <a:rPr kumimoji="0" lang="en-US" altLang="zh-CN" sz="2000" b="0" i="0" u="none" strike="noStrike" cap="none" normalizeH="0" baseline="0" dirty="0">
                <a:ln>
                  <a:noFill/>
                </a:ln>
                <a:solidFill>
                  <a:srgbClr val="404040"/>
                </a:solidFill>
                <a:effectLst/>
                <a:latin typeface="Arial" panose="020B0604020202020204" pitchFamily="34" charset="0"/>
                <a:ea typeface="quote-cjk-patch"/>
              </a:rPr>
              <a:t> </a:t>
            </a:r>
            <a:r>
              <a:rPr kumimoji="0" lang="zh-CN" altLang="zh-CN" sz="2000" b="1" i="0" u="none" strike="noStrike" cap="none" normalizeH="0" baseline="0" dirty="0">
                <a:ln>
                  <a:noFill/>
                </a:ln>
                <a:solidFill>
                  <a:srgbClr val="494949"/>
                </a:solidFill>
                <a:effectLst/>
                <a:latin typeface="Arial Unicode MS"/>
                <a:ea typeface="Menlo"/>
              </a:rPr>
              <a:t>pn_root </a:t>
            </a: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zh-CN" sz="2000" b="0" i="0" u="none" strike="noStrike" cap="none" normalizeH="0" baseline="0" dirty="0">
                <a:ln>
                  <a:noFill/>
                </a:ln>
                <a:solidFill>
                  <a:srgbClr val="494949"/>
                </a:solidFill>
                <a:effectLst/>
                <a:latin typeface="Arial Unicode MS"/>
                <a:ea typeface="Menlo"/>
              </a:rPr>
              <a:t>	</a:t>
            </a:r>
            <a:r>
              <a:rPr kumimoji="0" lang="zh-CN" altLang="zh-CN" sz="2000" b="0" i="0" u="none" strike="noStrike" cap="none" normalizeH="0" baseline="0" dirty="0">
                <a:ln>
                  <a:noFill/>
                </a:ln>
                <a:solidFill>
                  <a:srgbClr val="494949"/>
                </a:solidFill>
                <a:effectLst/>
                <a:latin typeface="Arial Unicode MS"/>
                <a:ea typeface="Menlo"/>
              </a:rPr>
              <a:t>pn_root </a:t>
            </a:r>
            <a:r>
              <a:rPr kumimoji="0" lang="zh-CN" altLang="zh-CN" sz="2000" b="0" i="0" u="none" strike="noStrike" cap="none" normalizeH="0" baseline="0" dirty="0">
                <a:ln>
                  <a:noFill/>
                </a:ln>
                <a:solidFill>
                  <a:srgbClr val="4078F2"/>
                </a:solidFill>
                <a:effectLst/>
                <a:latin typeface="Arial Unicode MS"/>
                <a:ea typeface="Menlo"/>
              </a:rPr>
              <a:t>=</a:t>
            </a:r>
            <a:r>
              <a:rPr kumimoji="0" lang="zh-CN" altLang="zh-CN" sz="2000" b="0" i="0" u="none" strike="noStrike" cap="none" normalizeH="0" baseline="0" dirty="0">
                <a:ln>
                  <a:noFill/>
                </a:ln>
                <a:solidFill>
                  <a:srgbClr val="494949"/>
                </a:solidFill>
                <a:effectLst/>
                <a:latin typeface="Arial Unicode MS"/>
                <a:ea typeface="Menlo"/>
              </a:rPr>
              <a:t> </a:t>
            </a:r>
            <a:r>
              <a:rPr kumimoji="0" lang="da-DK" altLang="zh-CN" sz="2000" b="0" i="0" u="none" strike="noStrike" cap="none" normalizeH="0" baseline="0" dirty="0">
                <a:ln>
                  <a:noFill/>
                </a:ln>
                <a:solidFill>
                  <a:srgbClr val="50A14F"/>
                </a:solidFill>
                <a:effectLst/>
                <a:latin typeface="Arial Unicode MS"/>
                <a:ea typeface="Menlo"/>
              </a:rPr>
              <a:t>r"\\NJJK-NAS\visual\66_paper\MANUSCRIPT\20250610-v6-submit\figShare_upload\DATA"</a:t>
            </a:r>
          </a:p>
          <a:p>
            <a:pPr marL="0" marR="0" lvl="0" indent="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Replace it with your local path </a:t>
            </a:r>
            <a:r>
              <a:rPr kumimoji="0" lang="zh-CN" altLang="zh-CN" sz="2000" b="1" i="0" u="none" strike="noStrike" cap="none" normalizeH="0" baseline="0" dirty="0">
                <a:ln>
                  <a:noFill/>
                </a:ln>
                <a:solidFill>
                  <a:srgbClr val="404040"/>
                </a:solidFill>
                <a:effectLst/>
                <a:latin typeface="Arial" panose="020B0604020202020204" pitchFamily="34" charset="0"/>
                <a:ea typeface="quote-cjk-patch"/>
              </a:rPr>
              <a:t>(</a:t>
            </a:r>
            <a:r>
              <a:rPr kumimoji="0" lang="zh-CN" altLang="zh-CN" sz="2000" b="1" i="0" u="none" strike="noStrike" cap="none" normalizeH="0" baseline="0" dirty="0">
                <a:ln>
                  <a:noFill/>
                </a:ln>
                <a:solidFill>
                  <a:srgbClr val="404040"/>
                </a:solidFill>
                <a:effectLst/>
                <a:latin typeface="Arial Unicode MS"/>
                <a:ea typeface="Menlo"/>
              </a:rPr>
              <a:t>$DATA</a:t>
            </a:r>
            <a:r>
              <a:rPr kumimoji="0" lang="en-US" altLang="zh-CN" sz="2000" b="1" i="0" u="none" strike="noStrike" cap="none" normalizeH="0" baseline="0" dirty="0">
                <a:ln>
                  <a:noFill/>
                </a:ln>
                <a:solidFill>
                  <a:srgbClr val="404040"/>
                </a:solidFill>
                <a:effectLst/>
                <a:latin typeface="Arial Unicode MS"/>
                <a:ea typeface="Menlo"/>
              </a:rPr>
              <a:t>_</a:t>
            </a:r>
            <a:r>
              <a:rPr kumimoji="0" lang="zh-CN" altLang="zh-CN" sz="2000" b="1" i="0" u="none" strike="noStrike" cap="none" normalizeH="0" baseline="0" dirty="0">
                <a:ln>
                  <a:noFill/>
                </a:ln>
                <a:solidFill>
                  <a:srgbClr val="404040"/>
                </a:solidFill>
                <a:effectLst/>
                <a:latin typeface="Arial Unicode MS"/>
                <a:ea typeface="Menlo"/>
              </a:rPr>
              <a:t>PATH</a:t>
            </a:r>
            <a:r>
              <a:rPr kumimoji="0" lang="zh-CN" altLang="zh-CN" sz="2000" b="0" i="0" u="none" strike="noStrike" cap="none" normalizeH="0" baseline="0" dirty="0">
                <a:ln>
                  <a:noFill/>
                </a:ln>
                <a:solidFill>
                  <a:srgbClr val="404040"/>
                </a:solidFill>
                <a:effectLst/>
                <a:ea typeface="quote-cjk-patch"/>
              </a:rPr>
              <a:t>).</a:t>
            </a:r>
            <a:endParaRPr lang="en-US" altLang="zh-CN" sz="2000" dirty="0">
              <a:solidFill>
                <a:srgbClr val="404040"/>
              </a:solidFill>
              <a:latin typeface="Arial" panose="020B0604020202020204" pitchFamily="34" charset="0"/>
              <a:ea typeface="quote-cjk-patch"/>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zh-CN" sz="2000" b="0" i="0" u="none" strike="noStrike" cap="none" normalizeH="0" baseline="0" dirty="0">
                <a:ln>
                  <a:noFill/>
                </a:ln>
                <a:solidFill>
                  <a:srgbClr val="404040"/>
                </a:solidFill>
                <a:effectLst/>
                <a:latin typeface="Arial" panose="020B0604020202020204" pitchFamily="34" charset="0"/>
                <a:ea typeface="quote-cjk-patch"/>
              </a:rPr>
              <a:t>2. </a:t>
            </a: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Running this script will generate a</a:t>
            </a:r>
            <a:r>
              <a:rPr kumimoji="0" lang="en-US" altLang="zh-CN" sz="2000" b="0" i="0" u="none" strike="noStrike" cap="none" normalizeH="0" baseline="0" dirty="0">
                <a:ln>
                  <a:noFill/>
                </a:ln>
                <a:solidFill>
                  <a:srgbClr val="404040"/>
                </a:solidFill>
                <a:effectLst/>
                <a:latin typeface="Arial" panose="020B0604020202020204" pitchFamily="34" charset="0"/>
                <a:ea typeface="quote-cjk-patch"/>
              </a:rPr>
              <a:t> data processing </a:t>
            </a: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list (</a:t>
            </a:r>
            <a:r>
              <a:rPr kumimoji="0" lang="zh-CN" altLang="zh-CN" sz="2000" b="1" i="0" u="none" strike="noStrike" cap="none" normalizeH="0" baseline="0" dirty="0">
                <a:ln>
                  <a:noFill/>
                </a:ln>
                <a:solidFill>
                  <a:srgbClr val="404040"/>
                </a:solidFill>
                <a:effectLst/>
                <a:latin typeface="Arial Unicode MS"/>
                <a:ea typeface="Menlo"/>
              </a:rPr>
              <a:t>b1_ana_list.csv</a:t>
            </a:r>
            <a:r>
              <a:rPr kumimoji="0" lang="zh-CN" altLang="zh-CN" sz="2000" b="0" i="0" u="none" strike="noStrike" cap="none" normalizeH="0" baseline="0" dirty="0">
                <a:ln>
                  <a:noFill/>
                </a:ln>
                <a:solidFill>
                  <a:srgbClr val="404040"/>
                </a:solidFill>
                <a:effectLst/>
                <a:ea typeface="quote-cjk-patch"/>
              </a:rPr>
              <a:t>) at:</a:t>
            </a:r>
            <a:endParaRPr kumimoji="0" lang="zh-CN" altLang="zh-CN" sz="2000" b="0" i="0" u="none" strike="noStrike" cap="none" normalizeH="0" baseline="0" dirty="0">
              <a:ln>
                <a:noFill/>
              </a:ln>
              <a:solidFill>
                <a:srgbClr val="404040"/>
              </a:solidFill>
              <a:effectLst/>
              <a:latin typeface="Arial" panose="020B0604020202020204" pitchFamily="34" charset="0"/>
              <a:ea typeface="quote-cjk-patch"/>
            </a:endParaRPr>
          </a:p>
          <a:p>
            <a:pPr lvl="1" eaLnBrk="0" fontAlgn="base" hangingPunct="0">
              <a:lnSpc>
                <a:spcPct val="150000"/>
              </a:lnSpc>
              <a:spcBef>
                <a:spcPct val="0"/>
              </a:spcBef>
              <a:spcAft>
                <a:spcPct val="0"/>
              </a:spcAft>
            </a:pPr>
            <a:r>
              <a:rPr kumimoji="0" lang="zh-CN" altLang="zh-CN" sz="2000" b="0" i="0" u="none" strike="noStrike" cap="none" normalizeH="0" baseline="0" dirty="0">
                <a:ln>
                  <a:noFill/>
                </a:ln>
                <a:solidFill>
                  <a:srgbClr val="494949"/>
                </a:solidFill>
                <a:effectLst/>
                <a:latin typeface="Arial Unicode MS"/>
                <a:ea typeface="Menlo"/>
              </a:rPr>
              <a:t>$PATH_DATA\03_ana\00_list\b1_ana_list.csv</a:t>
            </a:r>
            <a:endParaRPr kumimoji="0" lang="zh-CN" altLang="zh-CN" sz="2000" b="0" i="0" u="none" strike="noStrike" cap="none" normalizeH="0" baseline="0" dirty="0">
              <a:ln>
                <a:noFill/>
              </a:ln>
              <a:solidFill>
                <a:srgbClr val="404040"/>
              </a:solidFill>
              <a:effectLst/>
              <a:ea typeface="quote-cjk-patch"/>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This file contains all </a:t>
            </a:r>
            <a:r>
              <a:rPr kumimoji="0" lang="zh-CN" altLang="zh-CN" sz="2000" b="1" i="1" u="none" strike="noStrike" cap="none" normalizeH="0" baseline="0" dirty="0">
                <a:ln>
                  <a:noFill/>
                </a:ln>
                <a:solidFill>
                  <a:srgbClr val="404040"/>
                </a:solidFill>
                <a:effectLst/>
                <a:latin typeface="Arial" panose="020B0604020202020204" pitchFamily="34" charset="0"/>
                <a:ea typeface="quote-cjk-patch"/>
              </a:rPr>
              <a:t>unit</a:t>
            </a:r>
            <a:r>
              <a:rPr kumimoji="0" lang="zh-CN" altLang="zh-CN" sz="2000" b="0" i="0" u="none" strike="noStrike" cap="none" normalizeH="0" baseline="0" dirty="0">
                <a:ln>
                  <a:noFill/>
                </a:ln>
                <a:solidFill>
                  <a:srgbClr val="404040"/>
                </a:solidFill>
                <a:effectLst/>
                <a:latin typeface="Arial" panose="020B0604020202020204" pitchFamily="34" charset="0"/>
                <a:ea typeface="quote-cjk-patch"/>
              </a:rPr>
              <a:t> information, file paths, and result storage locations, which will be used in subsequent steps.</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sp>
        <p:nvSpPr>
          <p:cNvPr id="6" name="矩形 5">
            <a:extLst>
              <a:ext uri="{FF2B5EF4-FFF2-40B4-BE49-F238E27FC236}">
                <a16:creationId xmlns:a16="http://schemas.microsoft.com/office/drawing/2014/main" id="{A042FA8B-0909-3988-8AB3-A2AC10E0AAFD}"/>
              </a:ext>
            </a:extLst>
          </p:cNvPr>
          <p:cNvSpPr/>
          <p:nvPr/>
        </p:nvSpPr>
        <p:spPr>
          <a:xfrm>
            <a:off x="0" y="0"/>
            <a:ext cx="6532880" cy="99867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a-DK" altLang="zh-CN" sz="3600" b="1" i="0" dirty="0">
                <a:solidFill>
                  <a:srgbClr val="404040"/>
                </a:solidFill>
                <a:effectLst/>
                <a:latin typeface="quote-cjk-patch"/>
              </a:rPr>
              <a:t>2. Generate data processing list</a:t>
            </a:r>
          </a:p>
        </p:txBody>
      </p:sp>
    </p:spTree>
    <p:extLst>
      <p:ext uri="{BB962C8B-B14F-4D97-AF65-F5344CB8AC3E}">
        <p14:creationId xmlns:p14="http://schemas.microsoft.com/office/powerpoint/2010/main" val="3055702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F6BDA0-0D01-821D-49E6-98AC59B84B59}"/>
            </a:ext>
          </a:extLst>
        </p:cNvPr>
        <p:cNvGrpSpPr/>
        <p:nvPr/>
      </p:nvGrpSpPr>
      <p:grpSpPr>
        <a:xfrm>
          <a:off x="0" y="0"/>
          <a:ext cx="0" cy="0"/>
          <a:chOff x="0" y="0"/>
          <a:chExt cx="0" cy="0"/>
        </a:xfrm>
      </p:grpSpPr>
      <p:sp>
        <p:nvSpPr>
          <p:cNvPr id="5" name="Rectangle 3">
            <a:extLst>
              <a:ext uri="{FF2B5EF4-FFF2-40B4-BE49-F238E27FC236}">
                <a16:creationId xmlns:a16="http://schemas.microsoft.com/office/drawing/2014/main" id="{B7332E70-E9E7-50C9-7844-18172A292C70}"/>
              </a:ext>
            </a:extLst>
          </p:cNvPr>
          <p:cNvSpPr>
            <a:spLocks noChangeArrowheads="1"/>
          </p:cNvSpPr>
          <p:nvPr/>
        </p:nvSpPr>
        <p:spPr bwMode="auto">
          <a:xfrm>
            <a:off x="353001" y="809360"/>
            <a:ext cx="11353800" cy="3688189"/>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685800" marR="0" lvl="1" indent="-228600" defTabSz="914400" rtl="0" eaLnBrk="0" fontAlgn="base" latinLnBrk="0" hangingPunct="0">
              <a:lnSpc>
                <a:spcPct val="150000"/>
              </a:lnSpc>
              <a:spcBef>
                <a:spcPct val="0"/>
              </a:spcBef>
              <a:spcAft>
                <a:spcPct val="0"/>
              </a:spcAft>
              <a:buClrTx/>
              <a:buSzTx/>
              <a:buFont typeface="+mj-lt"/>
              <a:buAutoNum type="arabicPeriod"/>
              <a:tabLst/>
            </a:pPr>
            <a:r>
              <a:rPr kumimoji="0" lang="zh-CN" altLang="zh-CN" b="0" i="0" u="none" strike="noStrike" cap="none" normalizeH="0" baseline="0" dirty="0">
                <a:ln>
                  <a:noFill/>
                </a:ln>
                <a:solidFill>
                  <a:srgbClr val="404040"/>
                </a:solidFill>
                <a:effectLst/>
                <a:latin typeface="Arial" panose="020B0604020202020204" pitchFamily="34" charset="0"/>
                <a:ea typeface="quote-cjk-patch"/>
              </a:rPr>
              <a:t>After the previous step, </a:t>
            </a:r>
            <a:r>
              <a:rPr kumimoji="0" lang="en-US" altLang="zh-CN" b="0" i="0" u="none" strike="noStrike" cap="none" normalizeH="0" baseline="0" dirty="0">
                <a:ln>
                  <a:noFill/>
                </a:ln>
                <a:solidFill>
                  <a:srgbClr val="404040"/>
                </a:solidFill>
                <a:effectLst/>
                <a:latin typeface="Arial" panose="020B0604020202020204" pitchFamily="34" charset="0"/>
                <a:ea typeface="quote-cjk-patch"/>
              </a:rPr>
              <a:t>open </a:t>
            </a:r>
            <a:r>
              <a:rPr kumimoji="0" lang="zh-CN" altLang="zh-CN" b="1" i="0" u="none" strike="noStrike" cap="none" normalizeH="0" baseline="0" dirty="0">
                <a:ln>
                  <a:noFill/>
                </a:ln>
                <a:solidFill>
                  <a:srgbClr val="494949"/>
                </a:solidFill>
                <a:effectLst/>
                <a:latin typeface="Arial Unicode MS"/>
                <a:ea typeface="Menlo"/>
              </a:rPr>
              <a:t>$CODE_PATH</a:t>
            </a:r>
            <a:r>
              <a:rPr kumimoji="0" lang="zh-CN" altLang="zh-CN" b="0" i="0" u="none" strike="noStrike" cap="none" normalizeH="0" baseline="0" dirty="0">
                <a:ln>
                  <a:noFill/>
                </a:ln>
                <a:solidFill>
                  <a:srgbClr val="494949"/>
                </a:solidFill>
                <a:effectLst/>
                <a:latin typeface="Arial Unicode MS"/>
                <a:ea typeface="Menlo"/>
              </a:rPr>
              <a:t>/b2_plot_raster.py</a:t>
            </a:r>
            <a:r>
              <a:rPr kumimoji="0" lang="en-US" altLang="zh-CN" b="0" i="0" u="none" strike="noStrike" cap="none" normalizeH="0" baseline="0" dirty="0">
                <a:ln>
                  <a:noFill/>
                </a:ln>
                <a:solidFill>
                  <a:srgbClr val="494949"/>
                </a:solidFill>
                <a:effectLst/>
                <a:latin typeface="Arial Unicode MS"/>
                <a:ea typeface="Menlo"/>
              </a:rPr>
              <a:t>. </a:t>
            </a:r>
          </a:p>
          <a:p>
            <a:pPr marL="685800" marR="0" lvl="1" indent="-228600" defTabSz="914400" rtl="0" eaLnBrk="0" fontAlgn="base" latinLnBrk="0" hangingPunct="0">
              <a:lnSpc>
                <a:spcPct val="150000"/>
              </a:lnSpc>
              <a:spcBef>
                <a:spcPct val="0"/>
              </a:spcBef>
              <a:spcAft>
                <a:spcPct val="0"/>
              </a:spcAft>
              <a:buClrTx/>
              <a:buSzTx/>
              <a:buFont typeface="+mj-lt"/>
              <a:buAutoNum type="arabicPeriod"/>
              <a:tabLst/>
            </a:pPr>
            <a:r>
              <a:rPr lang="en-US" altLang="zh-CN" dirty="0">
                <a:solidFill>
                  <a:srgbClr val="494949"/>
                </a:solidFill>
                <a:latin typeface="Arial Unicode MS"/>
                <a:ea typeface="quote-cjk-patch"/>
              </a:rPr>
              <a:t>Replace </a:t>
            </a:r>
            <a:r>
              <a:rPr lang="en-US" altLang="zh-CN" b="1" dirty="0" err="1">
                <a:solidFill>
                  <a:srgbClr val="494949"/>
                </a:solidFill>
                <a:latin typeface="Arial Unicode MS"/>
                <a:ea typeface="quote-cjk-patch"/>
              </a:rPr>
              <a:t>pn_root</a:t>
            </a:r>
            <a:r>
              <a:rPr lang="en-US" altLang="zh-CN" dirty="0">
                <a:solidFill>
                  <a:srgbClr val="494949"/>
                </a:solidFill>
                <a:latin typeface="Arial Unicode MS"/>
                <a:ea typeface="quote-cjk-patch"/>
              </a:rPr>
              <a:t> with your </a:t>
            </a:r>
            <a:r>
              <a:rPr kumimoji="0" lang="zh-CN" altLang="zh-CN" sz="1800" b="1" i="0" u="none" strike="noStrike" cap="none" normalizeH="0" baseline="0" dirty="0">
                <a:ln>
                  <a:noFill/>
                </a:ln>
                <a:solidFill>
                  <a:srgbClr val="404040"/>
                </a:solidFill>
                <a:effectLst/>
                <a:latin typeface="Arial Unicode MS"/>
                <a:ea typeface="Menlo"/>
              </a:rPr>
              <a:t>$DATA</a:t>
            </a:r>
            <a:r>
              <a:rPr kumimoji="0" lang="en-US" altLang="zh-CN" sz="1800" b="1" i="0" u="none" strike="noStrike" cap="none" normalizeH="0" baseline="0" dirty="0">
                <a:ln>
                  <a:noFill/>
                </a:ln>
                <a:solidFill>
                  <a:srgbClr val="404040"/>
                </a:solidFill>
                <a:effectLst/>
                <a:latin typeface="Arial Unicode MS"/>
                <a:ea typeface="Menlo"/>
              </a:rPr>
              <a:t>_</a:t>
            </a:r>
            <a:r>
              <a:rPr kumimoji="0" lang="zh-CN" altLang="zh-CN" sz="1800" b="1" i="0" u="none" strike="noStrike" cap="none" normalizeH="0" baseline="0" dirty="0">
                <a:ln>
                  <a:noFill/>
                </a:ln>
                <a:solidFill>
                  <a:srgbClr val="404040"/>
                </a:solidFill>
                <a:effectLst/>
                <a:latin typeface="Arial Unicode MS"/>
                <a:ea typeface="Menlo"/>
              </a:rPr>
              <a:t>PATH</a:t>
            </a:r>
            <a:endParaRPr kumimoji="0" lang="zh-CN" altLang="zh-CN" b="0" i="0" u="none" strike="noStrike" cap="none" normalizeH="0" baseline="0" dirty="0">
              <a:ln>
                <a:noFill/>
              </a:ln>
              <a:solidFill>
                <a:srgbClr val="404040"/>
              </a:solidFill>
              <a:effectLst/>
              <a:ea typeface="quote-cjk-patch"/>
            </a:endParaRPr>
          </a:p>
          <a:p>
            <a:pPr marL="685800" marR="0" lvl="1" indent="-228600" defTabSz="914400" rtl="0" eaLnBrk="0" fontAlgn="base" latinLnBrk="0" hangingPunct="0">
              <a:lnSpc>
                <a:spcPct val="150000"/>
              </a:lnSpc>
              <a:spcBef>
                <a:spcPct val="0"/>
              </a:spcBef>
              <a:spcAft>
                <a:spcPct val="0"/>
              </a:spcAft>
              <a:buClrTx/>
              <a:buSzTx/>
              <a:buFont typeface="+mj-lt"/>
              <a:buAutoNum type="arabicPeriod"/>
              <a:tabLst/>
            </a:pPr>
            <a:r>
              <a:rPr kumimoji="0" lang="zh-CN" altLang="zh-CN" b="0" i="0" u="none" strike="noStrike" cap="none" normalizeH="0" baseline="0" dirty="0">
                <a:ln>
                  <a:noFill/>
                </a:ln>
                <a:solidFill>
                  <a:srgbClr val="404040"/>
                </a:solidFill>
                <a:effectLst/>
                <a:latin typeface="Arial" panose="020B0604020202020204" pitchFamily="34" charset="0"/>
                <a:ea typeface="quote-cjk-patch"/>
              </a:rPr>
              <a:t>Results will be saved in:</a:t>
            </a:r>
            <a:r>
              <a:rPr kumimoji="0" lang="en-US" altLang="zh-CN" b="0" i="0" u="none" strike="noStrike" cap="none" normalizeH="0" baseline="0" dirty="0">
                <a:ln>
                  <a:noFill/>
                </a:ln>
                <a:solidFill>
                  <a:srgbClr val="404040"/>
                </a:solidFill>
                <a:effectLst/>
                <a:latin typeface="Arial" panose="020B0604020202020204" pitchFamily="34" charset="0"/>
                <a:ea typeface="quote-cjk-patch"/>
              </a:rPr>
              <a:t> </a:t>
            </a:r>
            <a:r>
              <a:rPr kumimoji="0" lang="zh-CN" altLang="zh-CN" b="1" i="0" u="none" strike="noStrike" cap="none" normalizeH="0" baseline="0" dirty="0">
                <a:ln>
                  <a:noFill/>
                </a:ln>
                <a:solidFill>
                  <a:srgbClr val="494949"/>
                </a:solidFill>
                <a:effectLst/>
                <a:latin typeface="Arial Unicode MS"/>
                <a:ea typeface="Menlo"/>
              </a:rPr>
              <a:t>$DATA</a:t>
            </a:r>
            <a:r>
              <a:rPr kumimoji="0" lang="en-US" altLang="zh-CN" b="1" i="0" u="none" strike="noStrike" cap="none" normalizeH="0" baseline="0" dirty="0">
                <a:ln>
                  <a:noFill/>
                </a:ln>
                <a:solidFill>
                  <a:srgbClr val="494949"/>
                </a:solidFill>
                <a:effectLst/>
                <a:latin typeface="Arial Unicode MS"/>
                <a:ea typeface="Menlo"/>
              </a:rPr>
              <a:t>_</a:t>
            </a:r>
            <a:r>
              <a:rPr kumimoji="0" lang="zh-CN" altLang="zh-CN" b="1" i="0" u="none" strike="noStrike" cap="none" normalizeH="0" baseline="0" dirty="0">
                <a:ln>
                  <a:noFill/>
                </a:ln>
                <a:solidFill>
                  <a:srgbClr val="494949"/>
                </a:solidFill>
                <a:effectLst/>
                <a:latin typeface="Arial Unicode MS"/>
                <a:ea typeface="Menlo"/>
              </a:rPr>
              <a:t> PATH</a:t>
            </a:r>
            <a:r>
              <a:rPr kumimoji="0" lang="zh-CN" altLang="zh-CN" b="0" i="0" u="none" strike="noStrike" cap="none" normalizeH="0" baseline="0" dirty="0">
                <a:ln>
                  <a:noFill/>
                </a:ln>
                <a:solidFill>
                  <a:srgbClr val="494949"/>
                </a:solidFill>
                <a:effectLst/>
                <a:latin typeface="Arial Unicode MS"/>
                <a:ea typeface="Menlo"/>
              </a:rPr>
              <a:t>\04_result\b2_raster</a:t>
            </a:r>
            <a:r>
              <a:rPr kumimoji="0" lang="zh-CN" altLang="en-US" b="0" i="0" u="none" strike="noStrike" cap="none" normalizeH="0" baseline="0" dirty="0">
                <a:ln>
                  <a:noFill/>
                </a:ln>
                <a:solidFill>
                  <a:srgbClr val="494949"/>
                </a:solidFill>
                <a:effectLst/>
                <a:latin typeface="Arial Unicode MS"/>
                <a:ea typeface="Menlo"/>
              </a:rPr>
              <a:t>， </a:t>
            </a:r>
            <a:r>
              <a:rPr kumimoji="0" lang="zh-CN" altLang="zh-CN" b="0" i="0" u="none" strike="noStrike" cap="none" normalizeH="0" baseline="0" dirty="0">
                <a:ln>
                  <a:noFill/>
                </a:ln>
                <a:solidFill>
                  <a:srgbClr val="404040"/>
                </a:solidFill>
                <a:effectLst/>
                <a:latin typeface="Arial" panose="020B0604020202020204" pitchFamily="34" charset="0"/>
                <a:ea typeface="quote-cjk-patch"/>
              </a:rPr>
              <a:t>(e.g., </a:t>
            </a:r>
            <a:r>
              <a:rPr kumimoji="0" lang="zh-CN" altLang="zh-CN" b="1" i="1" u="none" strike="noStrike" cap="none" normalizeH="0" baseline="0" dirty="0">
                <a:ln>
                  <a:noFill/>
                </a:ln>
                <a:solidFill>
                  <a:srgbClr val="404040"/>
                </a:solidFill>
                <a:effectLst/>
                <a:latin typeface="Arial Unicode MS"/>
                <a:ea typeface="Menlo"/>
              </a:rPr>
              <a:t>VM20</a:t>
            </a:r>
            <a:r>
              <a:rPr kumimoji="0" lang="zh-CN" altLang="zh-CN" b="0" i="0" u="none" strike="noStrike" cap="none" normalizeH="0" baseline="0" dirty="0">
                <a:ln>
                  <a:noFill/>
                </a:ln>
                <a:solidFill>
                  <a:srgbClr val="404040"/>
                </a:solidFill>
                <a:effectLst/>
                <a:ea typeface="quote-cjk-patch"/>
              </a:rPr>
              <a:t> </a:t>
            </a:r>
            <a:r>
              <a:rPr kumimoji="0" lang="zh-CN" altLang="zh-CN" b="0" i="0" u="none" strike="noStrike" cap="none" normalizeH="0" baseline="0" dirty="0">
                <a:ln>
                  <a:noFill/>
                </a:ln>
                <a:solidFill>
                  <a:srgbClr val="404040"/>
                </a:solidFill>
                <a:effectLst/>
                <a:latin typeface="Arial" panose="020B0604020202020204" pitchFamily="34" charset="0"/>
                <a:ea typeface="quote-cjk-patch"/>
              </a:rPr>
              <a:t>and </a:t>
            </a:r>
            <a:r>
              <a:rPr kumimoji="0" lang="zh-CN" altLang="zh-CN" b="1" i="1" u="none" strike="noStrike" cap="none" normalizeH="0" baseline="0" dirty="0">
                <a:ln>
                  <a:noFill/>
                </a:ln>
                <a:solidFill>
                  <a:srgbClr val="404040"/>
                </a:solidFill>
                <a:effectLst/>
                <a:latin typeface="Arial Unicode MS"/>
                <a:ea typeface="Menlo"/>
              </a:rPr>
              <a:t>VM23</a:t>
            </a:r>
            <a:r>
              <a:rPr kumimoji="0" lang="zh-CN" altLang="zh-CN" b="1" i="1" u="none" strike="noStrike" cap="none" normalizeH="0" baseline="0" dirty="0">
                <a:ln>
                  <a:noFill/>
                </a:ln>
                <a:solidFill>
                  <a:srgbClr val="404040"/>
                </a:solidFill>
                <a:effectLst/>
                <a:ea typeface="quote-cjk-patch"/>
              </a:rPr>
              <a:t> </a:t>
            </a:r>
            <a:r>
              <a:rPr kumimoji="0" lang="zh-CN" altLang="zh-CN" b="0" i="0" u="none" strike="noStrike" cap="none" normalizeH="0" baseline="0" dirty="0">
                <a:ln>
                  <a:noFill/>
                </a:ln>
                <a:solidFill>
                  <a:srgbClr val="404040"/>
                </a:solidFill>
                <a:effectLst/>
                <a:latin typeface="Arial" panose="020B0604020202020204" pitchFamily="34" charset="0"/>
                <a:ea typeface="quote-cjk-patch"/>
              </a:rPr>
              <a:t>are animal names.)</a:t>
            </a:r>
          </a:p>
          <a:p>
            <a:pPr marL="685800" marR="0" lvl="1" indent="-228600" algn="l" defTabSz="914400" rtl="0" eaLnBrk="0" fontAlgn="base" latinLnBrk="0" hangingPunct="0">
              <a:lnSpc>
                <a:spcPct val="150000"/>
              </a:lnSpc>
              <a:spcBef>
                <a:spcPct val="0"/>
              </a:spcBef>
              <a:spcAft>
                <a:spcPct val="0"/>
              </a:spcAft>
              <a:buClrTx/>
              <a:buSzTx/>
              <a:buFont typeface="+mj-lt"/>
              <a:buAutoNum type="arabicPeriod"/>
              <a:tabLst/>
            </a:pPr>
            <a:r>
              <a:rPr lang="zh-CN" altLang="zh-CN" dirty="0">
                <a:solidFill>
                  <a:srgbClr val="404040"/>
                </a:solidFill>
                <a:latin typeface="Arial" panose="020B0604020202020204" pitchFamily="34" charset="0"/>
              </a:rPr>
              <a:t>Customizing</a:t>
            </a:r>
            <a:r>
              <a:rPr kumimoji="0" lang="zh-CN" altLang="zh-CN" i="0" u="none" strike="noStrike" cap="none" normalizeH="0" baseline="0" dirty="0">
                <a:ln>
                  <a:noFill/>
                </a:ln>
                <a:solidFill>
                  <a:srgbClr val="404040"/>
                </a:solidFill>
                <a:effectLst/>
                <a:latin typeface="Arial" panose="020B0604020202020204" pitchFamily="34" charset="0"/>
                <a:ea typeface="quote-cjk-patch"/>
              </a:rPr>
              <a:t> Brain Region Colors:</a:t>
            </a:r>
            <a:endParaRPr kumimoji="0" lang="en-US" altLang="zh-CN" i="0" u="none" strike="noStrike" cap="none" normalizeH="0" baseline="0" dirty="0">
              <a:ln>
                <a:noFill/>
              </a:ln>
              <a:solidFill>
                <a:srgbClr val="404040"/>
              </a:solidFill>
              <a:effectLst/>
              <a:latin typeface="Arial" panose="020B0604020202020204" pitchFamily="34" charset="0"/>
              <a:ea typeface="quote-cjk-patch"/>
            </a:endParaRPr>
          </a:p>
          <a:p>
            <a:pPr marL="1257300" lvl="2" indent="-342900" eaLnBrk="0" fontAlgn="base" hangingPunct="0">
              <a:lnSpc>
                <a:spcPct val="150000"/>
              </a:lnSpc>
              <a:spcBef>
                <a:spcPct val="0"/>
              </a:spcBef>
              <a:spcAft>
                <a:spcPct val="0"/>
              </a:spcAft>
              <a:buFont typeface="Wingdings" panose="05000000000000000000" pitchFamily="2" charset="2"/>
              <a:buChar char="Ø"/>
            </a:pPr>
            <a:r>
              <a:rPr kumimoji="0" lang="zh-CN" altLang="zh-CN" b="0" i="0" u="none" strike="noStrike" cap="none" normalizeH="0" baseline="0" dirty="0">
                <a:ln>
                  <a:noFill/>
                </a:ln>
                <a:solidFill>
                  <a:srgbClr val="404040"/>
                </a:solidFill>
                <a:effectLst/>
                <a:latin typeface="Arial" panose="020B0604020202020204" pitchFamily="34" charset="0"/>
                <a:ea typeface="quote-cjk-patch"/>
              </a:rPr>
              <a:t>Modify the color scheme by changing:</a:t>
            </a:r>
            <a:r>
              <a:rPr kumimoji="0" lang="en-US" altLang="zh-CN" b="0" i="0" u="none" strike="noStrike" cap="none" normalizeH="0" baseline="0" dirty="0">
                <a:ln>
                  <a:noFill/>
                </a:ln>
                <a:solidFill>
                  <a:srgbClr val="404040"/>
                </a:solidFill>
                <a:effectLst/>
                <a:latin typeface="Arial" panose="020B0604020202020204" pitchFamily="34" charset="0"/>
                <a:ea typeface="quote-cjk-patch"/>
              </a:rPr>
              <a:t>  </a:t>
            </a:r>
            <a:r>
              <a:rPr kumimoji="0" lang="zh-CN" altLang="zh-CN" b="0" i="0" u="none" strike="noStrike" cap="none" normalizeH="0" baseline="0" dirty="0">
                <a:ln>
                  <a:noFill/>
                </a:ln>
                <a:solidFill>
                  <a:srgbClr val="494949"/>
                </a:solidFill>
                <a:effectLst/>
                <a:latin typeface="Arial Unicode MS"/>
                <a:ea typeface="Menlo"/>
              </a:rPr>
              <a:t>color </a:t>
            </a:r>
            <a:r>
              <a:rPr kumimoji="0" lang="zh-CN" altLang="zh-CN" b="0" i="0" u="none" strike="noStrike" cap="none" normalizeH="0" baseline="0" dirty="0">
                <a:ln>
                  <a:noFill/>
                </a:ln>
                <a:solidFill>
                  <a:srgbClr val="4078F2"/>
                </a:solidFill>
                <a:effectLst/>
                <a:latin typeface="Arial Unicode MS"/>
                <a:ea typeface="Menlo"/>
              </a:rPr>
              <a:t>=</a:t>
            </a:r>
            <a:r>
              <a:rPr kumimoji="0" lang="zh-CN" altLang="zh-CN" b="0" i="0" u="none" strike="noStrike" cap="none" normalizeH="0" baseline="0" dirty="0">
                <a:ln>
                  <a:noFill/>
                </a:ln>
                <a:solidFill>
                  <a:srgbClr val="494949"/>
                </a:solidFill>
                <a:effectLst/>
                <a:latin typeface="Arial Unicode MS"/>
                <a:ea typeface="Menlo"/>
              </a:rPr>
              <a:t> processing_row</a:t>
            </a:r>
            <a:r>
              <a:rPr kumimoji="0" lang="zh-CN" altLang="zh-CN" b="0" i="0" u="none" strike="noStrike" cap="none" normalizeH="0" baseline="0" dirty="0">
                <a:ln>
                  <a:noFill/>
                </a:ln>
                <a:solidFill>
                  <a:srgbClr val="383A42"/>
                </a:solidFill>
                <a:effectLst/>
                <a:latin typeface="Arial Unicode MS"/>
                <a:ea typeface="Menlo"/>
              </a:rPr>
              <a:t>[</a:t>
            </a:r>
            <a:r>
              <a:rPr kumimoji="0" lang="zh-CN" altLang="zh-CN" b="0" i="0" u="none" strike="noStrike" cap="none" normalizeH="0" baseline="0" dirty="0">
                <a:ln>
                  <a:noFill/>
                </a:ln>
                <a:solidFill>
                  <a:srgbClr val="50A14F"/>
                </a:solidFill>
                <a:effectLst/>
                <a:latin typeface="Arial Unicode MS"/>
                <a:ea typeface="Menlo"/>
              </a:rPr>
              <a:t>'color_bak'</a:t>
            </a:r>
            <a:r>
              <a:rPr kumimoji="0" lang="zh-CN" altLang="zh-CN" b="0" i="0" u="none" strike="noStrike" cap="none" normalizeH="0" baseline="0" dirty="0">
                <a:ln>
                  <a:noFill/>
                </a:ln>
                <a:solidFill>
                  <a:srgbClr val="383A42"/>
                </a:solidFill>
                <a:effectLst/>
                <a:latin typeface="Arial Unicode MS"/>
                <a:ea typeface="Menlo"/>
              </a:rPr>
              <a:t>]</a:t>
            </a:r>
            <a:endParaRPr kumimoji="0" lang="zh-CN" altLang="zh-CN" b="0" i="0" u="none" strike="noStrike" cap="none" normalizeH="0" baseline="0" dirty="0">
              <a:ln>
                <a:noFill/>
              </a:ln>
              <a:solidFill>
                <a:srgbClr val="404040"/>
              </a:solidFill>
              <a:effectLst/>
              <a:ea typeface="quote-cjk-patch"/>
            </a:endParaRPr>
          </a:p>
          <a:p>
            <a:pPr marL="1257300" marR="0" lvl="2"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zh-CN" altLang="zh-CN" b="0" i="0" u="none" strike="noStrike" cap="none" normalizeH="0" baseline="0" dirty="0">
                <a:ln>
                  <a:noFill/>
                </a:ln>
                <a:solidFill>
                  <a:srgbClr val="404040"/>
                </a:solidFill>
                <a:effectLst/>
                <a:latin typeface="Arial" panose="020B0604020202020204" pitchFamily="34" charset="0"/>
                <a:ea typeface="quote-cjk-patch"/>
              </a:rPr>
              <a:t>Replace </a:t>
            </a:r>
            <a:r>
              <a:rPr kumimoji="0" lang="zh-CN" altLang="zh-CN" b="1" i="0" u="none" strike="noStrike" cap="none" normalizeH="0" baseline="0" dirty="0">
                <a:ln>
                  <a:noFill/>
                </a:ln>
                <a:solidFill>
                  <a:srgbClr val="404040"/>
                </a:solidFill>
                <a:effectLst/>
                <a:latin typeface="Arial Unicode MS"/>
                <a:ea typeface="Menlo"/>
              </a:rPr>
              <a:t>'color_bak'</a:t>
            </a:r>
            <a:r>
              <a:rPr kumimoji="0" lang="zh-CN" altLang="zh-CN" b="0" i="0" u="none" strike="noStrike" cap="none" normalizeH="0" baseline="0" dirty="0">
                <a:ln>
                  <a:noFill/>
                </a:ln>
                <a:solidFill>
                  <a:srgbClr val="404040"/>
                </a:solidFill>
                <a:effectLst/>
                <a:ea typeface="quote-cjk-patch"/>
              </a:rPr>
              <a:t> </a:t>
            </a:r>
            <a:r>
              <a:rPr kumimoji="0" lang="zh-CN" altLang="zh-CN" b="0" i="0" u="none" strike="noStrike" cap="none" normalizeH="0" baseline="0" dirty="0">
                <a:ln>
                  <a:noFill/>
                </a:ln>
                <a:solidFill>
                  <a:srgbClr val="404040"/>
                </a:solidFill>
                <a:effectLst/>
                <a:latin typeface="Arial" panose="020B0604020202020204" pitchFamily="34" charset="0"/>
                <a:ea typeface="quote-cjk-patch"/>
              </a:rPr>
              <a:t>with any of the following fields in </a:t>
            </a:r>
            <a:r>
              <a:rPr kumimoji="0" lang="zh-CN" altLang="zh-CN" b="1" i="0" u="none" strike="noStrike" cap="none" normalizeH="0" baseline="0" dirty="0">
                <a:ln>
                  <a:noFill/>
                </a:ln>
                <a:solidFill>
                  <a:srgbClr val="404040"/>
                </a:solidFill>
                <a:effectLst/>
                <a:latin typeface="Arial Unicode MS"/>
                <a:ea typeface="Menlo"/>
              </a:rPr>
              <a:t>b1_ana_list.csv</a:t>
            </a:r>
            <a:r>
              <a:rPr kumimoji="0" lang="zh-CN" altLang="zh-CN" b="0" i="0" u="none" strike="noStrike" cap="none" normalizeH="0" baseline="0" dirty="0">
                <a:ln>
                  <a:noFill/>
                </a:ln>
                <a:solidFill>
                  <a:srgbClr val="404040"/>
                </a:solidFill>
                <a:effectLst/>
                <a:ea typeface="quote-cjk-patch"/>
              </a:rPr>
              <a:t>:</a:t>
            </a:r>
            <a:r>
              <a:rPr lang="en-US" altLang="zh-CN" dirty="0">
                <a:solidFill>
                  <a:srgbClr val="404040"/>
                </a:solidFill>
                <a:latin typeface="Arial" panose="020B0604020202020204" pitchFamily="34" charset="0"/>
                <a:ea typeface="quote-cjk-patch"/>
              </a:rPr>
              <a:t> </a:t>
            </a:r>
            <a:r>
              <a:rPr kumimoji="0" lang="zh-CN" altLang="zh-CN" b="0" i="1" u="none" strike="noStrike" cap="none" normalizeH="0" baseline="0" dirty="0">
                <a:ln>
                  <a:noFill/>
                </a:ln>
                <a:solidFill>
                  <a:srgbClr val="494949"/>
                </a:solidFill>
                <a:effectLst/>
                <a:latin typeface="Arial Unicode MS"/>
                <a:ea typeface="Menlo"/>
              </a:rPr>
              <a:t>color, color_VM2</a:t>
            </a:r>
            <a:r>
              <a:rPr kumimoji="0" lang="en-US" altLang="zh-CN" b="0" i="1" u="none" strike="noStrike" cap="none" normalizeH="0" baseline="0" dirty="0">
                <a:ln>
                  <a:noFill/>
                </a:ln>
                <a:solidFill>
                  <a:srgbClr val="494949"/>
                </a:solidFill>
                <a:effectLst/>
                <a:latin typeface="Arial Unicode MS"/>
                <a:ea typeface="Menlo"/>
              </a:rPr>
              <a:t>0</a:t>
            </a:r>
            <a:r>
              <a:rPr kumimoji="0" lang="zh-CN" altLang="zh-CN" b="0" i="1" u="none" strike="noStrike" cap="none" normalizeH="0" baseline="0" dirty="0">
                <a:ln>
                  <a:noFill/>
                </a:ln>
                <a:solidFill>
                  <a:srgbClr val="494949"/>
                </a:solidFill>
                <a:effectLst/>
                <a:latin typeface="Arial Unicode MS"/>
                <a:ea typeface="Menlo"/>
              </a:rPr>
              <a:t>, color_VM23, color@20230315, color_bak</a:t>
            </a:r>
            <a:r>
              <a:rPr kumimoji="0" lang="en-US" altLang="zh-CN" b="0" i="1" u="none" strike="noStrike" cap="none" normalizeH="0" baseline="0" dirty="0">
                <a:ln>
                  <a:noFill/>
                </a:ln>
                <a:solidFill>
                  <a:srgbClr val="494949"/>
                </a:solidFill>
                <a:effectLst/>
                <a:latin typeface="Arial Unicode MS"/>
                <a:ea typeface="Menlo"/>
              </a:rPr>
              <a:t>, </a:t>
            </a:r>
            <a:r>
              <a:rPr kumimoji="0" lang="en-US" altLang="zh-CN" b="0" u="none" strike="noStrike" cap="none" normalizeH="0" baseline="0" dirty="0">
                <a:ln>
                  <a:noFill/>
                </a:ln>
                <a:solidFill>
                  <a:srgbClr val="494949"/>
                </a:solidFill>
                <a:effectLst/>
                <a:latin typeface="Arial Unicode MS"/>
                <a:ea typeface="Menlo"/>
              </a:rPr>
              <a:t>or other colors you defined</a:t>
            </a:r>
          </a:p>
          <a:p>
            <a:pPr lvl="1" eaLnBrk="0" fontAlgn="base" hangingPunct="0">
              <a:lnSpc>
                <a:spcPct val="150000"/>
              </a:lnSpc>
              <a:spcBef>
                <a:spcPct val="0"/>
              </a:spcBef>
              <a:spcAft>
                <a:spcPct val="0"/>
              </a:spcAft>
            </a:pPr>
            <a:r>
              <a:rPr lang="en-US" altLang="zh-CN" dirty="0">
                <a:solidFill>
                  <a:srgbClr val="494949"/>
                </a:solidFill>
                <a:latin typeface="Arial Unicode MS"/>
              </a:rPr>
              <a:t>4. You will get figures like:</a:t>
            </a:r>
          </a:p>
          <a:p>
            <a:pPr lvl="1" eaLnBrk="0" fontAlgn="base" hangingPunct="0">
              <a:lnSpc>
                <a:spcPct val="150000"/>
              </a:lnSpc>
              <a:spcBef>
                <a:spcPct val="0"/>
              </a:spcBef>
              <a:spcAft>
                <a:spcPct val="0"/>
              </a:spcAft>
            </a:pPr>
            <a:r>
              <a:rPr kumimoji="0" lang="en-US" altLang="zh-CN" b="0" u="none" strike="noStrike" cap="none" normalizeH="0" baseline="0" dirty="0">
                <a:ln>
                  <a:noFill/>
                </a:ln>
                <a:solidFill>
                  <a:srgbClr val="494949"/>
                </a:solidFill>
                <a:effectLst/>
                <a:latin typeface="Arial Unicode MS"/>
              </a:rPr>
              <a:t>in several minutes.</a:t>
            </a:r>
            <a:endParaRPr kumimoji="0" lang="zh-CN" altLang="zh-CN" b="0" u="none" strike="noStrike" cap="none" normalizeH="0" baseline="0" dirty="0">
              <a:ln>
                <a:noFill/>
              </a:ln>
              <a:solidFill>
                <a:schemeClr val="tx1"/>
              </a:solidFill>
              <a:effectLst/>
              <a:latin typeface="Arial" panose="020B0604020202020204" pitchFamily="34" charset="0"/>
            </a:endParaRPr>
          </a:p>
        </p:txBody>
      </p:sp>
      <p:sp>
        <p:nvSpPr>
          <p:cNvPr id="9" name="矩形 8">
            <a:extLst>
              <a:ext uri="{FF2B5EF4-FFF2-40B4-BE49-F238E27FC236}">
                <a16:creationId xmlns:a16="http://schemas.microsoft.com/office/drawing/2014/main" id="{641C2B8D-EF1E-5A81-531C-B63DE3CA0E53}"/>
              </a:ext>
            </a:extLst>
          </p:cNvPr>
          <p:cNvSpPr/>
          <p:nvPr/>
        </p:nvSpPr>
        <p:spPr>
          <a:xfrm>
            <a:off x="0" y="0"/>
            <a:ext cx="6532880" cy="99867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a-DK" altLang="zh-CN" sz="3600" b="1" i="0" dirty="0">
                <a:solidFill>
                  <a:srgbClr val="404040"/>
                </a:solidFill>
                <a:effectLst/>
                <a:latin typeface="quote-cjk-patch"/>
              </a:rPr>
              <a:t>3. Plot Trial Raster:</a:t>
            </a:r>
          </a:p>
        </p:txBody>
      </p:sp>
      <p:pic>
        <p:nvPicPr>
          <p:cNvPr id="11" name="图片 10">
            <a:extLst>
              <a:ext uri="{FF2B5EF4-FFF2-40B4-BE49-F238E27FC236}">
                <a16:creationId xmlns:a16="http://schemas.microsoft.com/office/drawing/2014/main" id="{0C843C32-C35E-10FC-29A0-73423105FC24}"/>
              </a:ext>
            </a:extLst>
          </p:cNvPr>
          <p:cNvPicPr>
            <a:picLocks noChangeAspect="1"/>
          </p:cNvPicPr>
          <p:nvPr/>
        </p:nvPicPr>
        <p:blipFill>
          <a:blip r:embed="rId2"/>
          <a:srcRect/>
          <a:stretch/>
        </p:blipFill>
        <p:spPr>
          <a:xfrm>
            <a:off x="3988689" y="3973449"/>
            <a:ext cx="2813431" cy="2813431"/>
          </a:xfrm>
          <a:prstGeom prst="rect">
            <a:avLst/>
          </a:prstGeom>
          <a:ln>
            <a:noFill/>
          </a:ln>
          <a:effectLst>
            <a:outerShdw blurRad="190500" algn="tl" rotWithShape="0">
              <a:srgbClr val="000000">
                <a:alpha val="70000"/>
              </a:srgbClr>
            </a:outerShdw>
          </a:effectLst>
        </p:spPr>
      </p:pic>
      <p:pic>
        <p:nvPicPr>
          <p:cNvPr id="13" name="图片 12">
            <a:extLst>
              <a:ext uri="{FF2B5EF4-FFF2-40B4-BE49-F238E27FC236}">
                <a16:creationId xmlns:a16="http://schemas.microsoft.com/office/drawing/2014/main" id="{7AF12CB5-A3C2-525E-E2E0-EB2CF5DAF8E5}"/>
              </a:ext>
            </a:extLst>
          </p:cNvPr>
          <p:cNvPicPr>
            <a:picLocks noChangeAspect="1"/>
          </p:cNvPicPr>
          <p:nvPr/>
        </p:nvPicPr>
        <p:blipFill>
          <a:blip r:embed="rId3"/>
          <a:srcRect/>
          <a:stretch/>
        </p:blipFill>
        <p:spPr>
          <a:xfrm>
            <a:off x="7142480" y="3973449"/>
            <a:ext cx="2813431" cy="281343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5558016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8A61F0-F2FC-1925-7BE8-E04CEC26C14B}"/>
            </a:ext>
          </a:extLst>
        </p:cNvPr>
        <p:cNvGrpSpPr/>
        <p:nvPr/>
      </p:nvGrpSpPr>
      <p:grpSpPr>
        <a:xfrm>
          <a:off x="0" y="0"/>
          <a:ext cx="0" cy="0"/>
          <a:chOff x="0" y="0"/>
          <a:chExt cx="0" cy="0"/>
        </a:xfrm>
      </p:grpSpPr>
      <p:sp>
        <p:nvSpPr>
          <p:cNvPr id="9" name="矩形 8">
            <a:extLst>
              <a:ext uri="{FF2B5EF4-FFF2-40B4-BE49-F238E27FC236}">
                <a16:creationId xmlns:a16="http://schemas.microsoft.com/office/drawing/2014/main" id="{CC21C049-D41F-2387-4ADE-FDADC8CEF625}"/>
              </a:ext>
            </a:extLst>
          </p:cNvPr>
          <p:cNvSpPr/>
          <p:nvPr/>
        </p:nvSpPr>
        <p:spPr>
          <a:xfrm>
            <a:off x="0" y="0"/>
            <a:ext cx="6532880" cy="99867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a-DK" altLang="zh-CN" sz="3600" b="1" i="0" dirty="0">
                <a:solidFill>
                  <a:srgbClr val="404040"/>
                </a:solidFill>
                <a:effectLst/>
                <a:latin typeface="quote-cjk-patch"/>
              </a:rPr>
              <a:t>3. Plot Trial Raster: </a:t>
            </a:r>
            <a:r>
              <a:rPr lang="en-US" altLang="zh-CN" sz="3600" b="1" i="0" dirty="0">
                <a:solidFill>
                  <a:srgbClr val="404040"/>
                </a:solidFill>
                <a:effectLst/>
                <a:latin typeface="quote-cjk-patch"/>
              </a:rPr>
              <a:t>result figures</a:t>
            </a:r>
            <a:endParaRPr lang="da-DK" altLang="zh-CN" sz="3600" b="1" i="0" dirty="0">
              <a:solidFill>
                <a:srgbClr val="404040"/>
              </a:solidFill>
              <a:effectLst/>
              <a:latin typeface="quote-cjk-patch"/>
            </a:endParaRPr>
          </a:p>
        </p:txBody>
      </p:sp>
      <p:grpSp>
        <p:nvGrpSpPr>
          <p:cNvPr id="38" name="组合 37">
            <a:extLst>
              <a:ext uri="{FF2B5EF4-FFF2-40B4-BE49-F238E27FC236}">
                <a16:creationId xmlns:a16="http://schemas.microsoft.com/office/drawing/2014/main" id="{1504486B-4537-AAFA-CA7E-EE364AE70581}"/>
              </a:ext>
            </a:extLst>
          </p:cNvPr>
          <p:cNvGrpSpPr/>
          <p:nvPr/>
        </p:nvGrpSpPr>
        <p:grpSpPr>
          <a:xfrm>
            <a:off x="340361" y="1417321"/>
            <a:ext cx="5288280" cy="5288280"/>
            <a:chOff x="335281" y="1153161"/>
            <a:chExt cx="5288280" cy="5288280"/>
          </a:xfrm>
        </p:grpSpPr>
        <p:pic>
          <p:nvPicPr>
            <p:cNvPr id="14" name="图片 13">
              <a:extLst>
                <a:ext uri="{FF2B5EF4-FFF2-40B4-BE49-F238E27FC236}">
                  <a16:creationId xmlns:a16="http://schemas.microsoft.com/office/drawing/2014/main" id="{43896389-C07A-D057-26CD-7CCF75F0B163}"/>
                </a:ext>
              </a:extLst>
            </p:cNvPr>
            <p:cNvPicPr>
              <a:picLocks noChangeAspect="1"/>
            </p:cNvPicPr>
            <p:nvPr/>
          </p:nvPicPr>
          <p:blipFill>
            <a:blip r:embed="rId2"/>
            <a:srcRect/>
            <a:stretch/>
          </p:blipFill>
          <p:spPr>
            <a:xfrm>
              <a:off x="335281" y="1153161"/>
              <a:ext cx="5288280" cy="5288280"/>
            </a:xfrm>
            <a:prstGeom prst="rect">
              <a:avLst/>
            </a:prstGeom>
            <a:ln>
              <a:noFill/>
            </a:ln>
            <a:effectLst>
              <a:outerShdw blurRad="190500" algn="tl" rotWithShape="0">
                <a:srgbClr val="000000">
                  <a:alpha val="70000"/>
                </a:srgbClr>
              </a:outerShdw>
            </a:effectLst>
          </p:spPr>
        </p:pic>
        <p:sp>
          <p:nvSpPr>
            <p:cNvPr id="16" name="矩形 15">
              <a:extLst>
                <a:ext uri="{FF2B5EF4-FFF2-40B4-BE49-F238E27FC236}">
                  <a16:creationId xmlns:a16="http://schemas.microsoft.com/office/drawing/2014/main" id="{C16F5E82-551D-666D-B961-4DB238B84144}"/>
                </a:ext>
              </a:extLst>
            </p:cNvPr>
            <p:cNvSpPr/>
            <p:nvPr/>
          </p:nvSpPr>
          <p:spPr>
            <a:xfrm>
              <a:off x="2054861" y="1153161"/>
              <a:ext cx="1849120" cy="3373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Animal </a:t>
              </a:r>
              <a:r>
                <a:rPr lang="en-US" altLang="zh-CN" i="1" dirty="0"/>
                <a:t>VM20</a:t>
              </a:r>
              <a:endParaRPr lang="zh-CN" altLang="en-US" i="1" dirty="0"/>
            </a:p>
          </p:txBody>
        </p:sp>
        <p:pic>
          <p:nvPicPr>
            <p:cNvPr id="21" name="图形 20">
              <a:extLst>
                <a:ext uri="{FF2B5EF4-FFF2-40B4-BE49-F238E27FC236}">
                  <a16:creationId xmlns:a16="http://schemas.microsoft.com/office/drawing/2014/main" id="{CD093C47-AE42-A0D8-A9BB-993DFD7C708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462462" y="1863724"/>
              <a:ext cx="395288" cy="3994489"/>
            </a:xfrm>
            <a:prstGeom prst="rect">
              <a:avLst/>
            </a:prstGeom>
          </p:spPr>
        </p:pic>
      </p:grpSp>
      <p:grpSp>
        <p:nvGrpSpPr>
          <p:cNvPr id="34" name="组合 33">
            <a:extLst>
              <a:ext uri="{FF2B5EF4-FFF2-40B4-BE49-F238E27FC236}">
                <a16:creationId xmlns:a16="http://schemas.microsoft.com/office/drawing/2014/main" id="{9C43FFC1-0A0E-967A-515A-A34154075E6E}"/>
              </a:ext>
            </a:extLst>
          </p:cNvPr>
          <p:cNvGrpSpPr/>
          <p:nvPr/>
        </p:nvGrpSpPr>
        <p:grpSpPr>
          <a:xfrm>
            <a:off x="6187438" y="221754"/>
            <a:ext cx="5613399" cy="1052765"/>
            <a:chOff x="6177278" y="85363"/>
            <a:chExt cx="5613399" cy="1052765"/>
          </a:xfrm>
        </p:grpSpPr>
        <p:sp>
          <p:nvSpPr>
            <p:cNvPr id="22" name="矩形 21">
              <a:extLst>
                <a:ext uri="{FF2B5EF4-FFF2-40B4-BE49-F238E27FC236}">
                  <a16:creationId xmlns:a16="http://schemas.microsoft.com/office/drawing/2014/main" id="{472BC11B-098C-9D3B-01DE-5A9A18844BA4}"/>
                </a:ext>
              </a:extLst>
            </p:cNvPr>
            <p:cNvSpPr/>
            <p:nvPr/>
          </p:nvSpPr>
          <p:spPr>
            <a:xfrm>
              <a:off x="6177278" y="800764"/>
              <a:ext cx="5613399" cy="33736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0" lang="en-US" altLang="zh-CN" sz="1800" b="1" i="0" u="none" strike="noStrike" cap="none" normalizeH="0" baseline="0" dirty="0">
                  <a:ln>
                    <a:noFill/>
                  </a:ln>
                  <a:solidFill>
                    <a:schemeClr val="tx1"/>
                  </a:solidFill>
                  <a:effectLst/>
                  <a:latin typeface="Arial" panose="020B0604020202020204" pitchFamily="34" charset="0"/>
                  <a:ea typeface="quote-cjk-patch"/>
                </a:rPr>
                <a:t>Events: </a:t>
              </a:r>
              <a:r>
                <a:rPr kumimoji="0" lang="zh-CN" altLang="zh-CN" sz="1800" b="1" i="1" u="none" strike="noStrike" cap="none" normalizeH="0" baseline="0" dirty="0">
                  <a:ln>
                    <a:noFill/>
                  </a:ln>
                  <a:solidFill>
                    <a:schemeClr val="tx1"/>
                  </a:solidFill>
                  <a:effectLst/>
                  <a:latin typeface="Arial" panose="020B0604020202020204" pitchFamily="34" charset="0"/>
                  <a:ea typeface="quote-cjk-patch"/>
                </a:rPr>
                <a:t> </a:t>
              </a:r>
              <a:r>
                <a:rPr kumimoji="0" lang="zh-CN" altLang="zh-CN" sz="1800" b="1" i="1" u="none" strike="noStrike" cap="none" normalizeH="0" baseline="0" dirty="0">
                  <a:ln>
                    <a:noFill/>
                  </a:ln>
                  <a:solidFill>
                    <a:schemeClr val="tx1"/>
                  </a:solidFill>
                  <a:effectLst/>
                  <a:latin typeface="Arial Unicode MS"/>
                  <a:ea typeface="Menlo"/>
                </a:rPr>
                <a:t>reach_start</a:t>
              </a:r>
              <a:r>
                <a:rPr kumimoji="0" lang="en-US" altLang="zh-CN" sz="1800" b="1" i="1" u="none" strike="noStrike" cap="none" normalizeH="0" baseline="0" dirty="0">
                  <a:ln>
                    <a:noFill/>
                  </a:ln>
                  <a:solidFill>
                    <a:schemeClr val="tx1"/>
                  </a:solidFill>
                  <a:effectLst/>
                  <a:latin typeface="Arial Unicode MS"/>
                  <a:ea typeface="Menlo"/>
                </a:rPr>
                <a:t>, </a:t>
              </a:r>
              <a:r>
                <a:rPr kumimoji="0" lang="da-DK" altLang="zh-CN" sz="1800" b="1" i="1" u="none" strike="noStrike" cap="none" normalizeH="0" baseline="0" dirty="0">
                  <a:ln>
                    <a:noFill/>
                  </a:ln>
                  <a:solidFill>
                    <a:schemeClr val="tx1"/>
                  </a:solidFill>
                  <a:effectLst/>
                  <a:latin typeface="Arial" panose="020B0604020202020204" pitchFamily="34" charset="0"/>
                  <a:ea typeface="quote-cjk-patch"/>
                </a:rPr>
                <a:t>touch_fruit, touch_mouth</a:t>
              </a:r>
              <a:endParaRPr lang="zh-CN" altLang="en-US" b="1" i="1" dirty="0">
                <a:solidFill>
                  <a:schemeClr val="tx1"/>
                </a:solidFill>
              </a:endParaRPr>
            </a:p>
          </p:txBody>
        </p:sp>
        <p:cxnSp>
          <p:nvCxnSpPr>
            <p:cNvPr id="24" name="直接连接符 23">
              <a:extLst>
                <a:ext uri="{FF2B5EF4-FFF2-40B4-BE49-F238E27FC236}">
                  <a16:creationId xmlns:a16="http://schemas.microsoft.com/office/drawing/2014/main" id="{2D530803-FA6D-3DBA-FC48-90CAC5BE947E}"/>
                </a:ext>
              </a:extLst>
            </p:cNvPr>
            <p:cNvCxnSpPr>
              <a:cxnSpLocks/>
            </p:cNvCxnSpPr>
            <p:nvPr/>
          </p:nvCxnSpPr>
          <p:spPr>
            <a:xfrm>
              <a:off x="8080057" y="85363"/>
              <a:ext cx="0" cy="800556"/>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069BFBEF-1601-0869-2F6E-5B53E06A91C1}"/>
                </a:ext>
              </a:extLst>
            </p:cNvPr>
            <p:cNvCxnSpPr>
              <a:cxnSpLocks/>
            </p:cNvCxnSpPr>
            <p:nvPr/>
          </p:nvCxnSpPr>
          <p:spPr>
            <a:xfrm>
              <a:off x="9329579" y="85363"/>
              <a:ext cx="0" cy="800556"/>
            </a:xfrm>
            <a:prstGeom prst="line">
              <a:avLst/>
            </a:prstGeom>
            <a:ln w="19050">
              <a:solidFill>
                <a:srgbClr val="C00000"/>
              </a:solidFill>
              <a:prstDash val="dash"/>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B3D0624-BD76-90F5-DBE2-098C1C6CB44A}"/>
                </a:ext>
              </a:extLst>
            </p:cNvPr>
            <p:cNvCxnSpPr>
              <a:cxnSpLocks/>
            </p:cNvCxnSpPr>
            <p:nvPr/>
          </p:nvCxnSpPr>
          <p:spPr>
            <a:xfrm>
              <a:off x="10746423" y="86081"/>
              <a:ext cx="0" cy="800556"/>
            </a:xfrm>
            <a:prstGeom prst="line">
              <a:avLst/>
            </a:prstGeom>
            <a:ln w="19050">
              <a:solidFill>
                <a:srgbClr val="0000FF"/>
              </a:solidFill>
              <a:prstDash val="dash"/>
            </a:ln>
          </p:spPr>
          <p:style>
            <a:lnRef idx="1">
              <a:schemeClr val="accent1"/>
            </a:lnRef>
            <a:fillRef idx="0">
              <a:schemeClr val="accent1"/>
            </a:fillRef>
            <a:effectRef idx="0">
              <a:schemeClr val="accent1"/>
            </a:effectRef>
            <a:fontRef idx="minor">
              <a:schemeClr val="tx1"/>
            </a:fontRef>
          </p:style>
        </p:cxnSp>
      </p:grpSp>
      <p:grpSp>
        <p:nvGrpSpPr>
          <p:cNvPr id="39" name="组合 38">
            <a:extLst>
              <a:ext uri="{FF2B5EF4-FFF2-40B4-BE49-F238E27FC236}">
                <a16:creationId xmlns:a16="http://schemas.microsoft.com/office/drawing/2014/main" id="{ADDDDA23-85C3-C4BA-B22B-A680AF7E4B24}"/>
              </a:ext>
            </a:extLst>
          </p:cNvPr>
          <p:cNvGrpSpPr/>
          <p:nvPr/>
        </p:nvGrpSpPr>
        <p:grpSpPr>
          <a:xfrm>
            <a:off x="6461760" y="1417321"/>
            <a:ext cx="5288280" cy="5288280"/>
            <a:chOff x="6456680" y="1153161"/>
            <a:chExt cx="5288280" cy="5288280"/>
          </a:xfrm>
        </p:grpSpPr>
        <p:pic>
          <p:nvPicPr>
            <p:cNvPr id="15" name="图片 14">
              <a:extLst>
                <a:ext uri="{FF2B5EF4-FFF2-40B4-BE49-F238E27FC236}">
                  <a16:creationId xmlns:a16="http://schemas.microsoft.com/office/drawing/2014/main" id="{DA3F8700-BFE1-E211-1A6C-85CA369488A9}"/>
                </a:ext>
              </a:extLst>
            </p:cNvPr>
            <p:cNvPicPr>
              <a:picLocks noChangeAspect="1"/>
            </p:cNvPicPr>
            <p:nvPr/>
          </p:nvPicPr>
          <p:blipFill>
            <a:blip r:embed="rId5"/>
            <a:srcRect/>
            <a:stretch/>
          </p:blipFill>
          <p:spPr>
            <a:xfrm>
              <a:off x="6456680" y="1153161"/>
              <a:ext cx="5288280" cy="5288280"/>
            </a:xfrm>
            <a:prstGeom prst="rect">
              <a:avLst/>
            </a:prstGeom>
            <a:ln>
              <a:noFill/>
            </a:ln>
            <a:effectLst>
              <a:outerShdw blurRad="190500" algn="tl" rotWithShape="0">
                <a:srgbClr val="000000">
                  <a:alpha val="70000"/>
                </a:srgbClr>
              </a:outerShdw>
            </a:effectLst>
          </p:spPr>
        </p:pic>
        <p:pic>
          <p:nvPicPr>
            <p:cNvPr id="19" name="图形 18">
              <a:extLst>
                <a:ext uri="{FF2B5EF4-FFF2-40B4-BE49-F238E27FC236}">
                  <a16:creationId xmlns:a16="http://schemas.microsoft.com/office/drawing/2014/main" id="{73825B56-24DF-BA7C-B00D-858C5E0C7B2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287224" y="1788340"/>
              <a:ext cx="412651" cy="4017921"/>
            </a:xfrm>
            <a:prstGeom prst="rect">
              <a:avLst/>
            </a:prstGeom>
          </p:spPr>
        </p:pic>
        <p:sp>
          <p:nvSpPr>
            <p:cNvPr id="35" name="矩形 34">
              <a:extLst>
                <a:ext uri="{FF2B5EF4-FFF2-40B4-BE49-F238E27FC236}">
                  <a16:creationId xmlns:a16="http://schemas.microsoft.com/office/drawing/2014/main" id="{F9981BE8-C17B-293A-7BD7-61622F33ABA7}"/>
                </a:ext>
              </a:extLst>
            </p:cNvPr>
            <p:cNvSpPr/>
            <p:nvPr/>
          </p:nvSpPr>
          <p:spPr>
            <a:xfrm>
              <a:off x="8405019" y="1153161"/>
              <a:ext cx="1849120" cy="3373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Animal </a:t>
              </a:r>
              <a:r>
                <a:rPr lang="en-US" altLang="zh-CN" i="1" dirty="0"/>
                <a:t>VM23</a:t>
              </a:r>
              <a:endParaRPr lang="zh-CN" altLang="en-US" i="1" dirty="0"/>
            </a:p>
          </p:txBody>
        </p:sp>
      </p:grpSp>
    </p:spTree>
    <p:extLst>
      <p:ext uri="{BB962C8B-B14F-4D97-AF65-F5344CB8AC3E}">
        <p14:creationId xmlns:p14="http://schemas.microsoft.com/office/powerpoint/2010/main" val="17478827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FC5F1-50D9-B7F4-031B-F98DDD3EAA44}"/>
            </a:ext>
          </a:extLst>
        </p:cNvPr>
        <p:cNvGrpSpPr/>
        <p:nvPr/>
      </p:nvGrpSpPr>
      <p:grpSpPr>
        <a:xfrm>
          <a:off x="0" y="0"/>
          <a:ext cx="0" cy="0"/>
          <a:chOff x="0" y="0"/>
          <a:chExt cx="0" cy="0"/>
        </a:xfrm>
      </p:grpSpPr>
      <p:sp>
        <p:nvSpPr>
          <p:cNvPr id="5" name="Rectangle 3">
            <a:extLst>
              <a:ext uri="{FF2B5EF4-FFF2-40B4-BE49-F238E27FC236}">
                <a16:creationId xmlns:a16="http://schemas.microsoft.com/office/drawing/2014/main" id="{E7D0F15C-DE39-1F24-25F4-2F361A25CBF6}"/>
              </a:ext>
            </a:extLst>
          </p:cNvPr>
          <p:cNvSpPr>
            <a:spLocks noChangeArrowheads="1"/>
          </p:cNvSpPr>
          <p:nvPr/>
        </p:nvSpPr>
        <p:spPr bwMode="auto">
          <a:xfrm>
            <a:off x="419100" y="994787"/>
            <a:ext cx="11353800" cy="3643626"/>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914400" marR="0" lvl="1" indent="-457200" algn="l" defTabSz="914400" rtl="0" eaLnBrk="0" fontAlgn="base" latinLnBrk="0" hangingPunct="0">
              <a:lnSpc>
                <a:spcPct val="150000"/>
              </a:lnSpc>
              <a:spcBef>
                <a:spcPct val="0"/>
              </a:spcBef>
              <a:spcAft>
                <a:spcPct val="0"/>
              </a:spcAft>
              <a:buClrTx/>
              <a:buSzTx/>
              <a:buFont typeface="+mj-lt"/>
              <a:buAutoNum type="arabicPeriod"/>
              <a:tabLst/>
            </a:pPr>
            <a:r>
              <a:rPr kumimoji="0" lang="en-US" altLang="zh-CN" sz="2000" i="0" u="none" strike="noStrike" cap="none" normalizeH="0" baseline="0" dirty="0">
                <a:ln>
                  <a:noFill/>
                </a:ln>
                <a:solidFill>
                  <a:srgbClr val="404040"/>
                </a:solidFill>
                <a:effectLst/>
                <a:latin typeface="Arial" panose="020B0604020202020204" pitchFamily="34" charset="0"/>
                <a:ea typeface="quote-cjk-patch"/>
              </a:rPr>
              <a:t>Open</a:t>
            </a: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 </a:t>
            </a:r>
            <a:r>
              <a:rPr kumimoji="0" lang="zh-CN" altLang="zh-CN" sz="2000" b="1" u="none" strike="noStrike" cap="none" normalizeH="0" baseline="0" dirty="0">
                <a:ln>
                  <a:noFill/>
                </a:ln>
                <a:solidFill>
                  <a:srgbClr val="404040"/>
                </a:solidFill>
                <a:effectLst/>
                <a:latin typeface="Arial Unicode MS"/>
                <a:ea typeface="Menlo"/>
              </a:rPr>
              <a:t>$CODE_PATH/</a:t>
            </a:r>
            <a:r>
              <a:rPr kumimoji="0" lang="da-DK" altLang="zh-CN" sz="2000" b="1" u="none" strike="noStrike" cap="none" normalizeH="0" baseline="0" dirty="0">
                <a:ln>
                  <a:noFill/>
                </a:ln>
                <a:solidFill>
                  <a:srgbClr val="404040"/>
                </a:solidFill>
                <a:effectLst/>
                <a:latin typeface="Arial Unicode MS"/>
                <a:ea typeface="Menlo"/>
              </a:rPr>
              <a:t>b3_plot_task_raster.py</a:t>
            </a:r>
            <a:endParaRPr lang="en-US" altLang="zh-CN" sz="2000" b="1" dirty="0">
              <a:solidFill>
                <a:srgbClr val="404040"/>
              </a:solidFill>
              <a:latin typeface="Arial Unicode MS"/>
              <a:ea typeface="Menlo"/>
            </a:endParaRPr>
          </a:p>
          <a:p>
            <a:pPr marL="914400" lvl="1" indent="-457200" eaLnBrk="0" fontAlgn="base" hangingPunct="0">
              <a:lnSpc>
                <a:spcPct val="150000"/>
              </a:lnSpc>
              <a:spcBef>
                <a:spcPct val="0"/>
              </a:spcBef>
              <a:spcAft>
                <a:spcPct val="0"/>
              </a:spcAft>
              <a:buFont typeface="+mj-lt"/>
              <a:buAutoNum type="arabicPeriod"/>
            </a:pPr>
            <a:r>
              <a:rPr lang="en-US" altLang="zh-CN" sz="2000" dirty="0">
                <a:solidFill>
                  <a:srgbClr val="494949"/>
                </a:solidFill>
                <a:latin typeface="Arial Unicode MS"/>
                <a:ea typeface="quote-cjk-patch"/>
              </a:rPr>
              <a:t>Replace </a:t>
            </a:r>
            <a:r>
              <a:rPr lang="en-US" altLang="zh-CN" sz="2000" b="1" dirty="0" err="1">
                <a:solidFill>
                  <a:srgbClr val="494949"/>
                </a:solidFill>
                <a:latin typeface="Arial Unicode MS"/>
                <a:ea typeface="quote-cjk-patch"/>
              </a:rPr>
              <a:t>pn_root</a:t>
            </a:r>
            <a:r>
              <a:rPr lang="en-US" altLang="zh-CN" sz="2000" dirty="0">
                <a:solidFill>
                  <a:srgbClr val="494949"/>
                </a:solidFill>
                <a:latin typeface="Arial Unicode MS"/>
                <a:ea typeface="quote-cjk-patch"/>
              </a:rPr>
              <a:t> with your </a:t>
            </a:r>
            <a:r>
              <a:rPr kumimoji="0" lang="zh-CN" altLang="zh-CN" sz="2000" b="1" i="0" u="none" strike="noStrike" cap="none" normalizeH="0" baseline="0" dirty="0">
                <a:ln>
                  <a:noFill/>
                </a:ln>
                <a:solidFill>
                  <a:srgbClr val="404040"/>
                </a:solidFill>
                <a:effectLst/>
                <a:latin typeface="Arial Unicode MS"/>
                <a:ea typeface="Menlo"/>
              </a:rPr>
              <a:t>$DATA</a:t>
            </a:r>
            <a:r>
              <a:rPr kumimoji="0" lang="en-US" altLang="zh-CN" sz="2000" b="1" i="0" u="none" strike="noStrike" cap="none" normalizeH="0" baseline="0" dirty="0">
                <a:ln>
                  <a:noFill/>
                </a:ln>
                <a:solidFill>
                  <a:srgbClr val="404040"/>
                </a:solidFill>
                <a:effectLst/>
                <a:latin typeface="Arial Unicode MS"/>
                <a:ea typeface="Menlo"/>
              </a:rPr>
              <a:t>_</a:t>
            </a:r>
            <a:r>
              <a:rPr kumimoji="0" lang="zh-CN" altLang="zh-CN" sz="2000" b="1" i="0" u="none" strike="noStrike" cap="none" normalizeH="0" baseline="0" dirty="0">
                <a:ln>
                  <a:noFill/>
                </a:ln>
                <a:solidFill>
                  <a:srgbClr val="404040"/>
                </a:solidFill>
                <a:effectLst/>
                <a:latin typeface="Arial Unicode MS"/>
                <a:ea typeface="Menlo"/>
              </a:rPr>
              <a:t>PATH</a:t>
            </a:r>
            <a:endParaRPr kumimoji="0" lang="zh-CN" altLang="zh-CN" sz="2000" b="0" i="0" u="none" strike="noStrike" cap="none" normalizeH="0" baseline="0" dirty="0">
              <a:ln>
                <a:noFill/>
              </a:ln>
              <a:solidFill>
                <a:srgbClr val="404040"/>
              </a:solidFill>
              <a:effectLst/>
              <a:ea typeface="quote-cjk-patch"/>
            </a:endParaRPr>
          </a:p>
          <a:p>
            <a:pPr marL="914400" marR="0" lvl="1" indent="-457200" algn="l" defTabSz="914400" rtl="0" eaLnBrk="0" fontAlgn="base" latinLnBrk="0" hangingPunct="0">
              <a:lnSpc>
                <a:spcPct val="150000"/>
              </a:lnSpc>
              <a:spcBef>
                <a:spcPct val="0"/>
              </a:spcBef>
              <a:spcAft>
                <a:spcPct val="0"/>
              </a:spcAft>
              <a:buClrTx/>
              <a:buSzTx/>
              <a:buFont typeface="+mj-lt"/>
              <a:buAutoNum type="arabicPeriod"/>
              <a:tabLst/>
            </a:pP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The script will load </a:t>
            </a:r>
            <a:r>
              <a:rPr kumimoji="0" lang="zh-CN" altLang="zh-CN" sz="2000" b="1" i="1" u="none" strike="noStrike" cap="none" normalizeH="0" baseline="0" dirty="0">
                <a:ln>
                  <a:noFill/>
                </a:ln>
                <a:solidFill>
                  <a:srgbClr val="404040"/>
                </a:solidFill>
                <a:effectLst/>
                <a:latin typeface="Arial Unicode MS"/>
                <a:ea typeface="Menlo"/>
              </a:rPr>
              <a:t>b1_ana_list.csv</a:t>
            </a:r>
            <a:r>
              <a:rPr kumimoji="0" lang="zh-CN" altLang="zh-CN" sz="2000" b="1" i="1" u="none" strike="noStrike" cap="none" normalizeH="0" baseline="0" dirty="0">
                <a:ln>
                  <a:noFill/>
                </a:ln>
                <a:solidFill>
                  <a:srgbClr val="404040"/>
                </a:solidFill>
                <a:effectLst/>
                <a:ea typeface="quote-cjk-patch"/>
              </a:rPr>
              <a:t> </a:t>
            </a: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and generate plots for each unit.</a:t>
            </a:r>
          </a:p>
          <a:p>
            <a:pPr marL="914400" marR="0" lvl="1" indent="-457200" algn="l" defTabSz="914400" rtl="0" eaLnBrk="0" fontAlgn="base" latinLnBrk="0" hangingPunct="0">
              <a:lnSpc>
                <a:spcPct val="150000"/>
              </a:lnSpc>
              <a:spcBef>
                <a:spcPct val="0"/>
              </a:spcBef>
              <a:spcAft>
                <a:spcPct val="0"/>
              </a:spcAft>
              <a:buClrTx/>
              <a:buSzTx/>
              <a:buFont typeface="+mj-lt"/>
              <a:buAutoNum type="arabicPeriod"/>
              <a:tabLst/>
            </a:pP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Color Scheme in Plots:</a:t>
            </a:r>
          </a:p>
          <a:p>
            <a:pPr marL="914400" marR="0" lvl="2" indent="0" algn="l" defTabSz="914400" rtl="0" eaLnBrk="0" fontAlgn="base" latinLnBrk="0" hangingPunct="0">
              <a:lnSpc>
                <a:spcPct val="150000"/>
              </a:lnSpc>
              <a:spcBef>
                <a:spcPct val="0"/>
              </a:spcBef>
              <a:spcAft>
                <a:spcPct val="0"/>
              </a:spcAft>
              <a:buClrTx/>
              <a:buSzTx/>
              <a:buFontTx/>
              <a:buChar char="•"/>
              <a:tabLst/>
            </a:pPr>
            <a:r>
              <a:rPr kumimoji="0" lang="zh-CN" altLang="zh-CN" sz="2000" b="1" i="0" u="none" strike="noStrike" cap="none" normalizeH="0" baseline="0" dirty="0">
                <a:ln>
                  <a:noFill/>
                </a:ln>
                <a:solidFill>
                  <a:srgbClr val="404040"/>
                </a:solidFill>
                <a:effectLst/>
                <a:latin typeface="Arial" panose="020B0604020202020204" pitchFamily="34" charset="0"/>
                <a:ea typeface="quote-cjk-patch"/>
              </a:rPr>
              <a:t>Black</a:t>
            </a: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 = </a:t>
            </a:r>
            <a:r>
              <a:rPr kumimoji="0" lang="zh-CN" altLang="zh-CN" sz="2000" i="0" u="none" strike="noStrike" cap="none" normalizeH="0" baseline="0" dirty="0">
                <a:ln>
                  <a:noFill/>
                </a:ln>
                <a:solidFill>
                  <a:srgbClr val="404040"/>
                </a:solidFill>
                <a:effectLst/>
                <a:latin typeface="Arial Unicode MS"/>
                <a:ea typeface="Menlo"/>
              </a:rPr>
              <a:t>reach_start</a:t>
            </a:r>
            <a:endParaRPr kumimoji="0" lang="zh-CN" altLang="zh-CN" sz="2000" i="0" u="none" strike="noStrike" cap="none" normalizeH="0" baseline="0" dirty="0">
              <a:ln>
                <a:noFill/>
              </a:ln>
              <a:solidFill>
                <a:srgbClr val="404040"/>
              </a:solidFill>
              <a:effectLst/>
              <a:ea typeface="quote-cjk-patch"/>
            </a:endParaRPr>
          </a:p>
          <a:p>
            <a:pPr marL="914400" marR="0" lvl="2" indent="0" algn="l" defTabSz="914400" rtl="0" eaLnBrk="0" fontAlgn="base" latinLnBrk="0" hangingPunct="0">
              <a:lnSpc>
                <a:spcPct val="150000"/>
              </a:lnSpc>
              <a:spcBef>
                <a:spcPct val="0"/>
              </a:spcBef>
              <a:spcAft>
                <a:spcPct val="0"/>
              </a:spcAft>
              <a:buClrTx/>
              <a:buSzTx/>
              <a:buFontTx/>
              <a:buChar char="•"/>
              <a:tabLst/>
            </a:pPr>
            <a:r>
              <a:rPr kumimoji="0" lang="zh-CN" altLang="zh-CN" sz="2000" b="1" i="0" u="none" strike="noStrike" cap="none" normalizeH="0" baseline="0" dirty="0">
                <a:ln>
                  <a:noFill/>
                </a:ln>
                <a:solidFill>
                  <a:srgbClr val="C00000"/>
                </a:solidFill>
                <a:effectLst/>
                <a:latin typeface="Arial" panose="020B0604020202020204" pitchFamily="34" charset="0"/>
                <a:ea typeface="quote-cjk-patch"/>
              </a:rPr>
              <a:t>Red</a:t>
            </a: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 = </a:t>
            </a:r>
            <a:r>
              <a:rPr kumimoji="0" lang="zh-CN" altLang="zh-CN" sz="2000" i="0" u="none" strike="noStrike" cap="none" normalizeH="0" baseline="0" dirty="0">
                <a:ln>
                  <a:noFill/>
                </a:ln>
                <a:solidFill>
                  <a:srgbClr val="404040"/>
                </a:solidFill>
                <a:effectLst/>
                <a:latin typeface="Arial Unicode MS"/>
                <a:ea typeface="Menlo"/>
              </a:rPr>
              <a:t>touch_fruit</a:t>
            </a:r>
            <a:endParaRPr kumimoji="0" lang="zh-CN" altLang="zh-CN" sz="2000" i="0" u="none" strike="noStrike" cap="none" normalizeH="0" baseline="0" dirty="0">
              <a:ln>
                <a:noFill/>
              </a:ln>
              <a:solidFill>
                <a:srgbClr val="404040"/>
              </a:solidFill>
              <a:effectLst/>
              <a:ea typeface="quote-cjk-patch"/>
            </a:endParaRPr>
          </a:p>
          <a:p>
            <a:pPr marL="914400" marR="0" lvl="2" indent="0" algn="l" defTabSz="914400" rtl="0" eaLnBrk="0" fontAlgn="base" latinLnBrk="0" hangingPunct="0">
              <a:lnSpc>
                <a:spcPct val="150000"/>
              </a:lnSpc>
              <a:spcBef>
                <a:spcPct val="0"/>
              </a:spcBef>
              <a:spcAft>
                <a:spcPct val="0"/>
              </a:spcAft>
              <a:buClrTx/>
              <a:buSzTx/>
              <a:buFontTx/>
              <a:buChar char="•"/>
              <a:tabLst/>
            </a:pPr>
            <a:r>
              <a:rPr kumimoji="0" lang="zh-CN" altLang="zh-CN" sz="2000" b="1" i="0" u="none" strike="noStrike" cap="none" normalizeH="0" baseline="0" dirty="0">
                <a:ln>
                  <a:noFill/>
                </a:ln>
                <a:solidFill>
                  <a:srgbClr val="0000FF"/>
                </a:solidFill>
                <a:effectLst/>
                <a:latin typeface="Arial" panose="020B0604020202020204" pitchFamily="34" charset="0"/>
                <a:ea typeface="quote-cjk-patch"/>
              </a:rPr>
              <a:t>Blue</a:t>
            </a:r>
            <a:r>
              <a:rPr kumimoji="0" lang="zh-CN" altLang="zh-CN" sz="2000" i="0" u="none" strike="noStrike" cap="none" normalizeH="0" baseline="0" dirty="0">
                <a:ln>
                  <a:noFill/>
                </a:ln>
                <a:solidFill>
                  <a:srgbClr val="404040"/>
                </a:solidFill>
                <a:effectLst/>
                <a:latin typeface="Arial" panose="020B0604020202020204" pitchFamily="34" charset="0"/>
                <a:ea typeface="quote-cjk-patch"/>
              </a:rPr>
              <a:t> = </a:t>
            </a:r>
            <a:r>
              <a:rPr kumimoji="0" lang="zh-CN" altLang="zh-CN" sz="2000" i="0" u="none" strike="noStrike" cap="none" normalizeH="0" baseline="0" dirty="0">
                <a:ln>
                  <a:noFill/>
                </a:ln>
                <a:solidFill>
                  <a:srgbClr val="404040"/>
                </a:solidFill>
                <a:effectLst/>
                <a:latin typeface="Arial Unicode MS"/>
                <a:ea typeface="Menlo"/>
              </a:rPr>
              <a:t>touch_mouth</a:t>
            </a:r>
            <a:endParaRPr lang="en-US" altLang="zh-CN" sz="2000" dirty="0">
              <a:solidFill>
                <a:srgbClr val="404040"/>
              </a:solidFill>
              <a:latin typeface="Arial Unicode MS"/>
              <a:ea typeface="Menlo"/>
            </a:endParaRPr>
          </a:p>
          <a:p>
            <a:pPr lvl="1" eaLnBrk="0" fontAlgn="base" hangingPunct="0">
              <a:lnSpc>
                <a:spcPct val="150000"/>
              </a:lnSpc>
              <a:spcBef>
                <a:spcPct val="0"/>
              </a:spcBef>
              <a:spcAft>
                <a:spcPct val="0"/>
              </a:spcAft>
            </a:pPr>
            <a:r>
              <a:rPr kumimoji="0" lang="en-US" altLang="zh-CN" sz="2000" i="0" u="none" strike="noStrike" cap="none" normalizeH="0" baseline="0" dirty="0">
                <a:ln>
                  <a:noFill/>
                </a:ln>
                <a:solidFill>
                  <a:srgbClr val="404040"/>
                </a:solidFill>
                <a:effectLst/>
                <a:latin typeface="Arial Unicode MS"/>
                <a:ea typeface="quote-cjk-patch"/>
              </a:rPr>
              <a:t>4. </a:t>
            </a:r>
            <a:r>
              <a:rPr lang="en-US" altLang="zh-CN" sz="2000" dirty="0">
                <a:solidFill>
                  <a:srgbClr val="494949"/>
                </a:solidFill>
                <a:latin typeface="Arial Unicode MS"/>
              </a:rPr>
              <a:t>You will get figures like the</a:t>
            </a:r>
            <a:r>
              <a:rPr lang="zh-CN" altLang="en-US" sz="2000" dirty="0">
                <a:solidFill>
                  <a:srgbClr val="494949"/>
                </a:solidFill>
                <a:latin typeface="Arial Unicode MS"/>
              </a:rPr>
              <a:t> </a:t>
            </a:r>
            <a:r>
              <a:rPr lang="en-US" altLang="zh-CN" sz="2000" dirty="0">
                <a:solidFill>
                  <a:srgbClr val="494949"/>
                </a:solidFill>
                <a:latin typeface="Arial Unicode MS"/>
              </a:rPr>
              <a:t>following</a:t>
            </a:r>
            <a:r>
              <a:rPr lang="zh-CN" altLang="en-US" sz="2000" dirty="0">
                <a:solidFill>
                  <a:srgbClr val="494949"/>
                </a:solidFill>
                <a:latin typeface="Arial Unicode MS"/>
              </a:rPr>
              <a:t> </a:t>
            </a:r>
            <a:r>
              <a:rPr lang="en-US" altLang="zh-CN" sz="2000" dirty="0">
                <a:solidFill>
                  <a:srgbClr val="494949"/>
                </a:solidFill>
                <a:latin typeface="Arial Unicode MS"/>
              </a:rPr>
              <a:t>figures</a:t>
            </a:r>
            <a:r>
              <a:rPr lang="zh-CN" altLang="en-US" sz="2000" dirty="0">
                <a:solidFill>
                  <a:srgbClr val="494949"/>
                </a:solidFill>
                <a:latin typeface="Arial Unicode MS"/>
              </a:rPr>
              <a:t> </a:t>
            </a:r>
            <a:r>
              <a:rPr lang="en-US" altLang="zh-CN" sz="2000" dirty="0">
                <a:solidFill>
                  <a:srgbClr val="494949"/>
                </a:solidFill>
                <a:latin typeface="Arial Unicode MS"/>
              </a:rPr>
              <a:t>in</a:t>
            </a:r>
            <a:r>
              <a:rPr lang="zh-CN" altLang="en-US" sz="2000" dirty="0">
                <a:solidFill>
                  <a:srgbClr val="494949"/>
                </a:solidFill>
                <a:latin typeface="Arial Unicode MS"/>
              </a:rPr>
              <a:t> </a:t>
            </a:r>
            <a:r>
              <a:rPr lang="en-US" altLang="zh-CN" sz="2000" dirty="0">
                <a:solidFill>
                  <a:srgbClr val="494949"/>
                </a:solidFill>
                <a:latin typeface="Arial Unicode MS"/>
              </a:rPr>
              <a:t>10-20</a:t>
            </a:r>
            <a:r>
              <a:rPr lang="zh-CN" altLang="en-US" sz="2000" dirty="0">
                <a:solidFill>
                  <a:srgbClr val="494949"/>
                </a:solidFill>
                <a:latin typeface="Arial Unicode MS"/>
              </a:rPr>
              <a:t> </a:t>
            </a:r>
            <a:r>
              <a:rPr lang="en-US" altLang="zh-CN" sz="2000" dirty="0">
                <a:solidFill>
                  <a:srgbClr val="494949"/>
                </a:solidFill>
                <a:latin typeface="Arial Unicode MS"/>
              </a:rPr>
              <a:t>minutes, depends on your CPU.</a:t>
            </a:r>
            <a:endParaRPr kumimoji="0" lang="zh-CN" altLang="zh-CN" sz="2000" i="0" u="none" strike="noStrike" cap="none" normalizeH="0" baseline="0" dirty="0">
              <a:ln>
                <a:noFill/>
              </a:ln>
              <a:solidFill>
                <a:srgbClr val="404040"/>
              </a:solidFill>
              <a:effectLst/>
              <a:ea typeface="quote-cjk-patch"/>
            </a:endParaRPr>
          </a:p>
        </p:txBody>
      </p:sp>
      <p:sp>
        <p:nvSpPr>
          <p:cNvPr id="9" name="矩形 8">
            <a:extLst>
              <a:ext uri="{FF2B5EF4-FFF2-40B4-BE49-F238E27FC236}">
                <a16:creationId xmlns:a16="http://schemas.microsoft.com/office/drawing/2014/main" id="{37AAD7F5-45AF-AB44-15B6-FF2592311A25}"/>
              </a:ext>
            </a:extLst>
          </p:cNvPr>
          <p:cNvSpPr/>
          <p:nvPr/>
        </p:nvSpPr>
        <p:spPr>
          <a:xfrm>
            <a:off x="0" y="0"/>
            <a:ext cx="6532880" cy="99867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a-DK" altLang="zh-CN" sz="3600" b="1" i="0" dirty="0">
                <a:solidFill>
                  <a:srgbClr val="404040"/>
                </a:solidFill>
                <a:effectLst/>
                <a:latin typeface="quote-cjk-patch"/>
              </a:rPr>
              <a:t>4. </a:t>
            </a:r>
            <a:r>
              <a:rPr lang="en-US" altLang="zh-CN" sz="3600" b="1" i="0" dirty="0">
                <a:solidFill>
                  <a:srgbClr val="404040"/>
                </a:solidFill>
                <a:effectLst/>
                <a:latin typeface="quote-cjk-patch"/>
              </a:rPr>
              <a:t>Plot Task Raster by Unit</a:t>
            </a:r>
            <a:r>
              <a:rPr lang="da-DK" altLang="zh-CN" sz="3600" b="1" i="0" dirty="0">
                <a:solidFill>
                  <a:srgbClr val="404040"/>
                </a:solidFill>
                <a:effectLst/>
                <a:latin typeface="quote-cjk-patch"/>
              </a:rPr>
              <a:t>:</a:t>
            </a:r>
          </a:p>
        </p:txBody>
      </p:sp>
      <p:pic>
        <p:nvPicPr>
          <p:cNvPr id="4" name="图片 3">
            <a:extLst>
              <a:ext uri="{FF2B5EF4-FFF2-40B4-BE49-F238E27FC236}">
                <a16:creationId xmlns:a16="http://schemas.microsoft.com/office/drawing/2014/main" id="{13106A7E-AE5A-E9ED-132C-F0B8C8FF9A5E}"/>
              </a:ext>
            </a:extLst>
          </p:cNvPr>
          <p:cNvPicPr>
            <a:picLocks noChangeAspect="1"/>
          </p:cNvPicPr>
          <p:nvPr/>
        </p:nvPicPr>
        <p:blipFill>
          <a:blip r:embed="rId2"/>
          <a:srcRect/>
          <a:stretch/>
        </p:blipFill>
        <p:spPr>
          <a:xfrm>
            <a:off x="8437242" y="4912668"/>
            <a:ext cx="3059436" cy="1439421"/>
          </a:xfrm>
          <a:prstGeom prst="rect">
            <a:avLst/>
          </a:prstGeom>
          <a:ln>
            <a:noFill/>
          </a:ln>
          <a:effectLst>
            <a:outerShdw blurRad="190500" algn="tl" rotWithShape="0">
              <a:srgbClr val="000000">
                <a:alpha val="70000"/>
              </a:srgbClr>
            </a:outerShdw>
          </a:effectLst>
        </p:spPr>
      </p:pic>
      <p:pic>
        <p:nvPicPr>
          <p:cNvPr id="7" name="图片 6">
            <a:extLst>
              <a:ext uri="{FF2B5EF4-FFF2-40B4-BE49-F238E27FC236}">
                <a16:creationId xmlns:a16="http://schemas.microsoft.com/office/drawing/2014/main" id="{76E601C5-6ABB-3DB5-0DCB-073797C149B4}"/>
              </a:ext>
            </a:extLst>
          </p:cNvPr>
          <p:cNvPicPr>
            <a:picLocks noChangeAspect="1"/>
          </p:cNvPicPr>
          <p:nvPr/>
        </p:nvPicPr>
        <p:blipFill>
          <a:blip r:embed="rId3"/>
          <a:srcRect/>
          <a:stretch/>
        </p:blipFill>
        <p:spPr>
          <a:xfrm>
            <a:off x="4866002" y="4912666"/>
            <a:ext cx="3059436" cy="1439421"/>
          </a:xfrm>
          <a:prstGeom prst="rect">
            <a:avLst/>
          </a:prstGeom>
          <a:ln>
            <a:noFill/>
          </a:ln>
          <a:effectLst>
            <a:outerShdw blurRad="190500" algn="tl" rotWithShape="0">
              <a:srgbClr val="000000">
                <a:alpha val="70000"/>
              </a:srgbClr>
            </a:outerShdw>
          </a:effectLst>
        </p:spPr>
      </p:pic>
      <p:pic>
        <p:nvPicPr>
          <p:cNvPr id="10" name="图片 9">
            <a:extLst>
              <a:ext uri="{FF2B5EF4-FFF2-40B4-BE49-F238E27FC236}">
                <a16:creationId xmlns:a16="http://schemas.microsoft.com/office/drawing/2014/main" id="{1759559D-FAAB-B38E-8C76-498544BE0FC7}"/>
              </a:ext>
            </a:extLst>
          </p:cNvPr>
          <p:cNvPicPr>
            <a:picLocks noChangeAspect="1"/>
          </p:cNvPicPr>
          <p:nvPr/>
        </p:nvPicPr>
        <p:blipFill>
          <a:blip r:embed="rId4"/>
          <a:srcRect/>
          <a:stretch/>
        </p:blipFill>
        <p:spPr>
          <a:xfrm>
            <a:off x="1111882" y="4912667"/>
            <a:ext cx="3059436" cy="143942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837758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5E910B-31D5-79FC-9B7A-FAA6566F1903}"/>
            </a:ext>
          </a:extLst>
        </p:cNvPr>
        <p:cNvGrpSpPr/>
        <p:nvPr/>
      </p:nvGrpSpPr>
      <p:grpSpPr>
        <a:xfrm>
          <a:off x="0" y="0"/>
          <a:ext cx="0" cy="0"/>
          <a:chOff x="0" y="0"/>
          <a:chExt cx="0" cy="0"/>
        </a:xfrm>
      </p:grpSpPr>
      <p:sp>
        <p:nvSpPr>
          <p:cNvPr id="9" name="矩形 8">
            <a:extLst>
              <a:ext uri="{FF2B5EF4-FFF2-40B4-BE49-F238E27FC236}">
                <a16:creationId xmlns:a16="http://schemas.microsoft.com/office/drawing/2014/main" id="{466EB4AE-43B2-0D30-855B-1D253F334883}"/>
              </a:ext>
            </a:extLst>
          </p:cNvPr>
          <p:cNvSpPr/>
          <p:nvPr/>
        </p:nvSpPr>
        <p:spPr>
          <a:xfrm>
            <a:off x="0" y="0"/>
            <a:ext cx="8742680" cy="99867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a-DK" altLang="zh-CN" sz="3600" b="1" i="0" dirty="0">
                <a:solidFill>
                  <a:srgbClr val="404040"/>
                </a:solidFill>
                <a:effectLst/>
                <a:latin typeface="quote-cjk-patch"/>
              </a:rPr>
              <a:t>4. </a:t>
            </a:r>
            <a:r>
              <a:rPr lang="en-US" altLang="zh-CN" sz="3600" b="1" i="0" dirty="0">
                <a:solidFill>
                  <a:srgbClr val="404040"/>
                </a:solidFill>
                <a:effectLst/>
                <a:latin typeface="quote-cjk-patch"/>
              </a:rPr>
              <a:t>Plot Task Raster by Unit</a:t>
            </a:r>
            <a:r>
              <a:rPr lang="da-DK" altLang="zh-CN" sz="3600" b="1" i="0" dirty="0">
                <a:solidFill>
                  <a:srgbClr val="404040"/>
                </a:solidFill>
                <a:effectLst/>
                <a:latin typeface="quote-cjk-patch"/>
              </a:rPr>
              <a:t>: </a:t>
            </a:r>
            <a:r>
              <a:rPr lang="en-US" altLang="zh-CN" sz="3600" b="1" i="0" dirty="0">
                <a:solidFill>
                  <a:srgbClr val="404040"/>
                </a:solidFill>
                <a:effectLst/>
                <a:latin typeface="quote-cjk-patch"/>
              </a:rPr>
              <a:t>result figures</a:t>
            </a:r>
            <a:endParaRPr lang="da-DK" altLang="zh-CN" sz="3600" b="1" i="0" dirty="0">
              <a:solidFill>
                <a:srgbClr val="404040"/>
              </a:solidFill>
              <a:effectLst/>
              <a:latin typeface="quote-cjk-patch"/>
            </a:endParaRPr>
          </a:p>
        </p:txBody>
      </p:sp>
      <p:pic>
        <p:nvPicPr>
          <p:cNvPr id="4" name="图片 3">
            <a:extLst>
              <a:ext uri="{FF2B5EF4-FFF2-40B4-BE49-F238E27FC236}">
                <a16:creationId xmlns:a16="http://schemas.microsoft.com/office/drawing/2014/main" id="{269A0726-C9D5-9CE6-2B5A-320A13615CE7}"/>
              </a:ext>
            </a:extLst>
          </p:cNvPr>
          <p:cNvPicPr>
            <a:picLocks noChangeAspect="1"/>
          </p:cNvPicPr>
          <p:nvPr/>
        </p:nvPicPr>
        <p:blipFill>
          <a:blip r:embed="rId2"/>
          <a:srcRect/>
          <a:stretch/>
        </p:blipFill>
        <p:spPr>
          <a:xfrm>
            <a:off x="598252" y="1684776"/>
            <a:ext cx="10995495" cy="5173224"/>
          </a:xfrm>
          <a:prstGeom prst="rect">
            <a:avLst/>
          </a:prstGeom>
          <a:ln>
            <a:noFill/>
          </a:ln>
          <a:effectLst>
            <a:outerShdw blurRad="190500" algn="tl" rotWithShape="0">
              <a:srgbClr val="000000">
                <a:alpha val="70000"/>
              </a:srgbClr>
            </a:outerShdw>
          </a:effectLst>
        </p:spPr>
      </p:pic>
      <p:sp>
        <p:nvSpPr>
          <p:cNvPr id="22" name="矩形 21">
            <a:extLst>
              <a:ext uri="{FF2B5EF4-FFF2-40B4-BE49-F238E27FC236}">
                <a16:creationId xmlns:a16="http://schemas.microsoft.com/office/drawing/2014/main" id="{2D9FBAD7-3BF9-5A66-93F1-D34C5F3916AB}"/>
              </a:ext>
            </a:extLst>
          </p:cNvPr>
          <p:cNvSpPr/>
          <p:nvPr/>
        </p:nvSpPr>
        <p:spPr>
          <a:xfrm>
            <a:off x="297345" y="2061105"/>
            <a:ext cx="11229173" cy="33736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0" lang="en-US" altLang="zh-CN" sz="1800" b="1" i="0" u="none" strike="noStrike" cap="none" normalizeH="0" baseline="0" dirty="0">
                <a:ln>
                  <a:noFill/>
                </a:ln>
                <a:solidFill>
                  <a:schemeClr val="tx1"/>
                </a:solidFill>
                <a:effectLst/>
                <a:latin typeface="Arial" panose="020B0604020202020204" pitchFamily="34" charset="0"/>
                <a:ea typeface="quote-cjk-patch"/>
              </a:rPr>
              <a:t>Events: </a:t>
            </a:r>
            <a:r>
              <a:rPr kumimoji="0" lang="zh-CN" altLang="zh-CN" sz="1800" b="1" i="1" u="none" strike="noStrike" cap="none" normalizeH="0" baseline="0" dirty="0">
                <a:ln>
                  <a:noFill/>
                </a:ln>
                <a:solidFill>
                  <a:schemeClr val="tx1"/>
                </a:solidFill>
                <a:effectLst/>
                <a:latin typeface="Arial" panose="020B0604020202020204" pitchFamily="34" charset="0"/>
                <a:ea typeface="quote-cjk-patch"/>
              </a:rPr>
              <a:t> </a:t>
            </a:r>
            <a:r>
              <a:rPr kumimoji="0" lang="zh-CN" altLang="zh-CN" sz="1800" b="1" i="1" u="none" strike="noStrike" cap="none" normalizeH="0" baseline="0" dirty="0">
                <a:ln>
                  <a:noFill/>
                </a:ln>
                <a:solidFill>
                  <a:schemeClr val="tx1"/>
                </a:solidFill>
                <a:effectLst/>
                <a:latin typeface="Arial Unicode MS"/>
                <a:ea typeface="Menlo"/>
              </a:rPr>
              <a:t>reach_start</a:t>
            </a:r>
            <a:r>
              <a:rPr kumimoji="0" lang="en-US" altLang="zh-CN" sz="1800" b="1" i="1" u="none" strike="noStrike" cap="none" normalizeH="0" baseline="0" dirty="0">
                <a:ln>
                  <a:noFill/>
                </a:ln>
                <a:solidFill>
                  <a:schemeClr val="tx1"/>
                </a:solidFill>
                <a:effectLst/>
                <a:latin typeface="Arial Unicode MS"/>
                <a:ea typeface="Menlo"/>
              </a:rPr>
              <a:t>,           	           </a:t>
            </a:r>
            <a:r>
              <a:rPr kumimoji="0" lang="da-DK" altLang="zh-CN" sz="1800" b="1" i="1" u="none" strike="noStrike" cap="none" normalizeH="0" baseline="0" dirty="0">
                <a:ln>
                  <a:noFill/>
                </a:ln>
                <a:solidFill>
                  <a:schemeClr val="tx1"/>
                </a:solidFill>
                <a:effectLst/>
                <a:latin typeface="Arial" panose="020B0604020202020204" pitchFamily="34" charset="0"/>
                <a:ea typeface="quote-cjk-patch"/>
              </a:rPr>
              <a:t>touch_fruit,		touch_mouth</a:t>
            </a:r>
            <a:endParaRPr lang="zh-CN" altLang="en-US" b="1" i="1" dirty="0">
              <a:solidFill>
                <a:schemeClr val="tx1"/>
              </a:solidFill>
            </a:endParaRPr>
          </a:p>
        </p:txBody>
      </p:sp>
      <p:sp>
        <p:nvSpPr>
          <p:cNvPr id="5" name="矩形 4">
            <a:extLst>
              <a:ext uri="{FF2B5EF4-FFF2-40B4-BE49-F238E27FC236}">
                <a16:creationId xmlns:a16="http://schemas.microsoft.com/office/drawing/2014/main" id="{02CF60EB-E5BC-BFB4-BFB3-1816871299A3}"/>
              </a:ext>
            </a:extLst>
          </p:cNvPr>
          <p:cNvSpPr/>
          <p:nvPr/>
        </p:nvSpPr>
        <p:spPr>
          <a:xfrm>
            <a:off x="7696200" y="1265324"/>
            <a:ext cx="774700" cy="342900"/>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Shank</a:t>
            </a:r>
            <a:endParaRPr lang="zh-CN" altLang="en-US" dirty="0"/>
          </a:p>
        </p:txBody>
      </p:sp>
      <p:sp>
        <p:nvSpPr>
          <p:cNvPr id="6" name="矩形 5">
            <a:extLst>
              <a:ext uri="{FF2B5EF4-FFF2-40B4-BE49-F238E27FC236}">
                <a16:creationId xmlns:a16="http://schemas.microsoft.com/office/drawing/2014/main" id="{14007DDD-F8FE-8428-01C5-38B2267ACE22}"/>
              </a:ext>
            </a:extLst>
          </p:cNvPr>
          <p:cNvSpPr/>
          <p:nvPr/>
        </p:nvSpPr>
        <p:spPr>
          <a:xfrm>
            <a:off x="8360667" y="817486"/>
            <a:ext cx="1028700" cy="342900"/>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Channel</a:t>
            </a:r>
            <a:endParaRPr lang="zh-CN" altLang="en-US" dirty="0"/>
          </a:p>
        </p:txBody>
      </p:sp>
      <p:sp>
        <p:nvSpPr>
          <p:cNvPr id="7" name="矩形 6">
            <a:extLst>
              <a:ext uri="{FF2B5EF4-FFF2-40B4-BE49-F238E27FC236}">
                <a16:creationId xmlns:a16="http://schemas.microsoft.com/office/drawing/2014/main" id="{1744FE96-C146-F957-24A9-EE03424558DF}"/>
              </a:ext>
            </a:extLst>
          </p:cNvPr>
          <p:cNvSpPr/>
          <p:nvPr/>
        </p:nvSpPr>
        <p:spPr>
          <a:xfrm>
            <a:off x="6537960" y="798423"/>
            <a:ext cx="1308100" cy="342900"/>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Rec system</a:t>
            </a:r>
            <a:endParaRPr lang="zh-CN" altLang="en-US" dirty="0"/>
          </a:p>
        </p:txBody>
      </p:sp>
      <p:sp>
        <p:nvSpPr>
          <p:cNvPr id="10" name="矩形 9">
            <a:extLst>
              <a:ext uri="{FF2B5EF4-FFF2-40B4-BE49-F238E27FC236}">
                <a16:creationId xmlns:a16="http://schemas.microsoft.com/office/drawing/2014/main" id="{CC2CC482-EDAF-28AA-AB71-BD2C985F94DE}"/>
              </a:ext>
            </a:extLst>
          </p:cNvPr>
          <p:cNvSpPr/>
          <p:nvPr/>
        </p:nvSpPr>
        <p:spPr>
          <a:xfrm>
            <a:off x="4826218" y="798423"/>
            <a:ext cx="682785" cy="342900"/>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Date</a:t>
            </a:r>
            <a:endParaRPr lang="zh-CN" altLang="en-US" dirty="0"/>
          </a:p>
        </p:txBody>
      </p:sp>
      <p:sp>
        <p:nvSpPr>
          <p:cNvPr id="11" name="矩形 10">
            <a:extLst>
              <a:ext uri="{FF2B5EF4-FFF2-40B4-BE49-F238E27FC236}">
                <a16:creationId xmlns:a16="http://schemas.microsoft.com/office/drawing/2014/main" id="{906C918B-75F3-EA42-7052-C5518478054C}"/>
              </a:ext>
            </a:extLst>
          </p:cNvPr>
          <p:cNvSpPr/>
          <p:nvPr/>
        </p:nvSpPr>
        <p:spPr>
          <a:xfrm>
            <a:off x="5660865" y="1265324"/>
            <a:ext cx="1254285" cy="342900"/>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Experiment</a:t>
            </a:r>
            <a:endParaRPr lang="zh-CN" altLang="en-US" dirty="0"/>
          </a:p>
        </p:txBody>
      </p:sp>
      <p:sp>
        <p:nvSpPr>
          <p:cNvPr id="12" name="矩形 11">
            <a:extLst>
              <a:ext uri="{FF2B5EF4-FFF2-40B4-BE49-F238E27FC236}">
                <a16:creationId xmlns:a16="http://schemas.microsoft.com/office/drawing/2014/main" id="{2F144E15-A773-A649-E220-181521E91B20}"/>
              </a:ext>
            </a:extLst>
          </p:cNvPr>
          <p:cNvSpPr/>
          <p:nvPr/>
        </p:nvSpPr>
        <p:spPr>
          <a:xfrm>
            <a:off x="3180119" y="1246678"/>
            <a:ext cx="1473122" cy="342900"/>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Animal name</a:t>
            </a:r>
            <a:endParaRPr lang="zh-CN" altLang="en-US" dirty="0"/>
          </a:p>
        </p:txBody>
      </p:sp>
      <p:sp>
        <p:nvSpPr>
          <p:cNvPr id="13" name="矩形 12">
            <a:extLst>
              <a:ext uri="{FF2B5EF4-FFF2-40B4-BE49-F238E27FC236}">
                <a16:creationId xmlns:a16="http://schemas.microsoft.com/office/drawing/2014/main" id="{478D6BC5-D2EB-37FE-F70B-D9412F9A049A}"/>
              </a:ext>
            </a:extLst>
          </p:cNvPr>
          <p:cNvSpPr/>
          <p:nvPr/>
        </p:nvSpPr>
        <p:spPr>
          <a:xfrm>
            <a:off x="2446137" y="789100"/>
            <a:ext cx="1173363" cy="342900"/>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Brain area</a:t>
            </a:r>
            <a:endParaRPr lang="zh-CN" altLang="en-US" dirty="0"/>
          </a:p>
        </p:txBody>
      </p:sp>
      <p:sp>
        <p:nvSpPr>
          <p:cNvPr id="17" name="矩形 16">
            <a:extLst>
              <a:ext uri="{FF2B5EF4-FFF2-40B4-BE49-F238E27FC236}">
                <a16:creationId xmlns:a16="http://schemas.microsoft.com/office/drawing/2014/main" id="{BEC78999-CB63-0E3F-8276-91F3CDD8647F}"/>
              </a:ext>
            </a:extLst>
          </p:cNvPr>
          <p:cNvSpPr/>
          <p:nvPr/>
        </p:nvSpPr>
        <p:spPr>
          <a:xfrm>
            <a:off x="1978259" y="1246678"/>
            <a:ext cx="999969" cy="342900"/>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Unit seq</a:t>
            </a:r>
            <a:endParaRPr lang="zh-CN" altLang="en-US" dirty="0"/>
          </a:p>
        </p:txBody>
      </p:sp>
      <p:cxnSp>
        <p:nvCxnSpPr>
          <p:cNvPr id="23" name="直接箭头连接符 22">
            <a:extLst>
              <a:ext uri="{FF2B5EF4-FFF2-40B4-BE49-F238E27FC236}">
                <a16:creationId xmlns:a16="http://schemas.microsoft.com/office/drawing/2014/main" id="{8379745F-07CD-3FFC-3996-E2011D6FFCED}"/>
              </a:ext>
            </a:extLst>
          </p:cNvPr>
          <p:cNvCxnSpPr>
            <a:stCxn id="13" idx="2"/>
          </p:cNvCxnSpPr>
          <p:nvPr/>
        </p:nvCxnSpPr>
        <p:spPr>
          <a:xfrm flipH="1">
            <a:off x="3032818" y="1132000"/>
            <a:ext cx="1" cy="62060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a:extLst>
              <a:ext uri="{FF2B5EF4-FFF2-40B4-BE49-F238E27FC236}">
                <a16:creationId xmlns:a16="http://schemas.microsoft.com/office/drawing/2014/main" id="{19BCD6A4-3036-8ED6-FACA-D2185ACC50C0}"/>
              </a:ext>
            </a:extLst>
          </p:cNvPr>
          <p:cNvCxnSpPr/>
          <p:nvPr/>
        </p:nvCxnSpPr>
        <p:spPr>
          <a:xfrm flipH="1">
            <a:off x="5157051" y="1139528"/>
            <a:ext cx="1" cy="62060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3D7B9BDB-151E-5664-DA40-526CF85876FC}"/>
              </a:ext>
            </a:extLst>
          </p:cNvPr>
          <p:cNvCxnSpPr/>
          <p:nvPr/>
        </p:nvCxnSpPr>
        <p:spPr>
          <a:xfrm flipH="1">
            <a:off x="7192010" y="1132000"/>
            <a:ext cx="1" cy="62060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a:extLst>
              <a:ext uri="{FF2B5EF4-FFF2-40B4-BE49-F238E27FC236}">
                <a16:creationId xmlns:a16="http://schemas.microsoft.com/office/drawing/2014/main" id="{D307CF86-2081-6E90-6CD6-DCAE871C5BC0}"/>
              </a:ext>
            </a:extLst>
          </p:cNvPr>
          <p:cNvCxnSpPr/>
          <p:nvPr/>
        </p:nvCxnSpPr>
        <p:spPr>
          <a:xfrm flipH="1">
            <a:off x="8875017" y="1168779"/>
            <a:ext cx="1" cy="62060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205D60F1-5DDF-934E-3323-D81F01368DA9}"/>
              </a:ext>
            </a:extLst>
          </p:cNvPr>
          <p:cNvCxnSpPr>
            <a:cxnSpLocks/>
          </p:cNvCxnSpPr>
          <p:nvPr/>
        </p:nvCxnSpPr>
        <p:spPr>
          <a:xfrm>
            <a:off x="2529044" y="1587782"/>
            <a:ext cx="0" cy="172345"/>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E00E0E05-D931-B3B1-120D-2EC2EC1673D0}"/>
              </a:ext>
            </a:extLst>
          </p:cNvPr>
          <p:cNvCxnSpPr>
            <a:cxnSpLocks/>
          </p:cNvCxnSpPr>
          <p:nvPr/>
        </p:nvCxnSpPr>
        <p:spPr>
          <a:xfrm>
            <a:off x="6288007" y="1617034"/>
            <a:ext cx="0" cy="172345"/>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32">
            <a:extLst>
              <a:ext uri="{FF2B5EF4-FFF2-40B4-BE49-F238E27FC236}">
                <a16:creationId xmlns:a16="http://schemas.microsoft.com/office/drawing/2014/main" id="{D705270F-5EF4-A37C-A750-483B70FAF47F}"/>
              </a:ext>
            </a:extLst>
          </p:cNvPr>
          <p:cNvCxnSpPr>
            <a:cxnSpLocks/>
          </p:cNvCxnSpPr>
          <p:nvPr/>
        </p:nvCxnSpPr>
        <p:spPr>
          <a:xfrm>
            <a:off x="8083550" y="1601889"/>
            <a:ext cx="0" cy="172345"/>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75716D51-4878-1225-CF1A-9A5204773B22}"/>
              </a:ext>
            </a:extLst>
          </p:cNvPr>
          <p:cNvCxnSpPr>
            <a:cxnSpLocks/>
          </p:cNvCxnSpPr>
          <p:nvPr/>
        </p:nvCxnSpPr>
        <p:spPr>
          <a:xfrm>
            <a:off x="3916680" y="1587782"/>
            <a:ext cx="0" cy="172345"/>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6576876"/>
      </p:ext>
    </p:extLst>
  </p:cSld>
  <p:clrMapOvr>
    <a:masterClrMapping/>
  </p:clrMapOvr>
</p:sld>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571</TotalTime>
  <Words>1236</Words>
  <Application>Microsoft Office PowerPoint</Application>
  <PresentationFormat>宽屏</PresentationFormat>
  <Paragraphs>129</Paragraphs>
  <Slides>17</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17</vt:i4>
      </vt:variant>
    </vt:vector>
  </HeadingPairs>
  <TitlesOfParts>
    <vt:vector size="23" baseType="lpstr">
      <vt:lpstr>Arial Unicode MS</vt:lpstr>
      <vt:lpstr>quote-cjk-patch</vt:lpstr>
      <vt:lpstr>Arial</vt:lpstr>
      <vt:lpstr>Calibri</vt:lpstr>
      <vt:lpstr>Wingdings</vt:lpstr>
      <vt:lpstr>WPS</vt:lpstr>
      <vt:lpstr>Instructions on Data and Code Usage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Instructions on Behavior Recording Videos</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Jiapeng Yin</dc:creator>
  <cp:lastModifiedBy>Jiapeng Yin</cp:lastModifiedBy>
  <cp:revision>139</cp:revision>
  <dcterms:created xsi:type="dcterms:W3CDTF">2023-08-09T12:44:55Z</dcterms:created>
  <dcterms:modified xsi:type="dcterms:W3CDTF">2025-06-17T09:48:38Z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3B0086CAF875411CACBDA13AB9801EF4_13</vt:lpwstr>
  </property>
  <property fmtid="{D5CDD505-2E9C-101B-9397-08002B2CF9AE}" pid="3" name="KSOProductBuildVer">
    <vt:lpwstr>2052-12.1.0.15259</vt:lpwstr>
  </property>
</Properties>
</file>

<file path=docProps/thumbnail.jpeg>
</file>